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5" r:id="rId8"/>
    <p:sldId id="263" r:id="rId9"/>
    <p:sldId id="262" r:id="rId10"/>
    <p:sldId id="266"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7" d="100"/>
          <a:sy n="67" d="100"/>
        </p:scale>
        <p:origin x="78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7DB91-5859-4323-885B-F3AE81AC99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F896A54-D390-46E2-B8D2-57308B15B8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49A90F2-72C9-45E3-89A9-34C26CA79B95}"/>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C21F6FEE-DBF9-46C6-869B-3FB9F31E9D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53F216-1DEF-4151-B49D-798A1E72E95C}"/>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386848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477FF-ECB0-47C0-893B-AA1CB85E3C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E0E015B-6BDC-47EB-B50F-5DA6733BCF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DAAF95-AC03-47BF-BFEB-043E2652407F}"/>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6B900E45-1893-41A7-BB74-E82937E789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80F564-CF00-4E60-8C81-CFE1B8F19619}"/>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284944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520275-60E3-46CE-A898-C9699B4C579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C3A9091-A0D1-49CF-91D5-078561F1E58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A4CB5F-0374-4433-A19A-6B635F96BA3B}"/>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966501A5-3A88-4813-A963-7FA77B502A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3258B57-F723-4DF9-8968-26786A07E8F0}"/>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226333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168BBE-E918-42AB-884F-EA107F27D20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70C2DE5-84DD-4AF8-AD31-9B8E861CFF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37E26CB-2E5B-4598-92ED-FA5E0B13D26B}"/>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9811DA03-768C-406A-BFAA-1A99A6E1F1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FDA8FE-DC6C-4503-8FA2-2B3D4B76B683}"/>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1044997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D66B57-2FEA-42CF-8EB4-63D7A903C42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9E3C8A4-74F9-472A-A657-C22F9D550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49553B2-1BE2-4FF4-B65C-A72B5624C660}"/>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22A92029-ACDC-46C4-80D6-E9744389EBF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433F25-AEDC-4E8B-A237-0AC8D5D9131C}"/>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40799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029F49-BA55-4DFA-B5E1-6CF0BEED8B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3CDEDEE-AD7D-4359-B3C0-FB8A02C0DE8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728A8CB-AB9D-4CE7-9A56-EE903D23B3C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704DFF-4650-4A01-ACBF-2B4C8C7E1B25}"/>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6" name="Espace réservé du pied de page 5">
            <a:extLst>
              <a:ext uri="{FF2B5EF4-FFF2-40B4-BE49-F238E27FC236}">
                <a16:creationId xmlns:a16="http://schemas.microsoft.com/office/drawing/2014/main" id="{CB1BD27F-A30D-4279-B6A6-BE247BF512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E4B5D7-563A-4EFB-A250-9CBDE6B64AA8}"/>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212313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6D4D8-BB33-4F68-A223-6C825A366D1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68E1B2-F577-4D9D-8FE2-35AE18E19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3B72485-C2B4-42B4-832D-023525DF4A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8604C9F-37AA-4787-925E-0627E3FEA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976A7D5-BAB0-4FCA-B42E-2A73501DB0E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43C10DC-1A7F-411C-8707-6EE42172371F}"/>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8" name="Espace réservé du pied de page 7">
            <a:extLst>
              <a:ext uri="{FF2B5EF4-FFF2-40B4-BE49-F238E27FC236}">
                <a16:creationId xmlns:a16="http://schemas.microsoft.com/office/drawing/2014/main" id="{392ACA64-A0D5-4D4E-8F54-BE08DC29DB2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05D3602-EC5C-43DE-98A9-C81F728F8854}"/>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344290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6A4B7-13DA-4035-B8CE-02BC6DB3062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B60203-4B38-4E05-A184-3FBF99CBD8E9}"/>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4" name="Espace réservé du pied de page 3">
            <a:extLst>
              <a:ext uri="{FF2B5EF4-FFF2-40B4-BE49-F238E27FC236}">
                <a16:creationId xmlns:a16="http://schemas.microsoft.com/office/drawing/2014/main" id="{67E90DC5-7649-4197-BE68-1E4E487B8D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9C219B-6544-41DD-B18B-D19FB8619800}"/>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87238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B7BA9E-9C5E-4F4F-9EBF-F7E35B4AB68D}"/>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3" name="Espace réservé du pied de page 2">
            <a:extLst>
              <a:ext uri="{FF2B5EF4-FFF2-40B4-BE49-F238E27FC236}">
                <a16:creationId xmlns:a16="http://schemas.microsoft.com/office/drawing/2014/main" id="{23748937-0F98-4B8A-86B0-684EA799BAD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5F356F-DCFC-4ED1-95F1-4A95D26E6193}"/>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293541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4CF9E7-9FFB-46F5-9084-2852592786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92D8825-1EAD-47DA-8819-3645AE610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308D32-1D67-4F58-99D0-052E171F5C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6ED5F4-9B1F-4F10-8FE5-97F054A1FD0D}"/>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6" name="Espace réservé du pied de page 5">
            <a:extLst>
              <a:ext uri="{FF2B5EF4-FFF2-40B4-BE49-F238E27FC236}">
                <a16:creationId xmlns:a16="http://schemas.microsoft.com/office/drawing/2014/main" id="{1B483383-91CD-4B95-BED0-7BA423112B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83F0D65-223E-4210-A2B1-034DAD23CA8D}"/>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4006229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197C4-5652-41B7-950E-50CFB252313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A3F335-0DAC-4EF9-AACA-0913BF28BB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C93E874-E0C3-4E40-B442-A73E473EB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795D4FD-CF90-4E3B-961A-527167BAC227}"/>
              </a:ext>
            </a:extLst>
          </p:cNvPr>
          <p:cNvSpPr>
            <a:spLocks noGrp="1"/>
          </p:cNvSpPr>
          <p:nvPr>
            <p:ph type="dt" sz="half" idx="10"/>
          </p:nvPr>
        </p:nvSpPr>
        <p:spPr/>
        <p:txBody>
          <a:bodyPr/>
          <a:lstStyle/>
          <a:p>
            <a:fld id="{19F60F00-8BE8-4821-BAE3-446EEADA2DD5}" type="datetimeFigureOut">
              <a:rPr lang="fr-FR" smtClean="0"/>
              <a:t>18/12/2019</a:t>
            </a:fld>
            <a:endParaRPr lang="fr-FR"/>
          </a:p>
        </p:txBody>
      </p:sp>
      <p:sp>
        <p:nvSpPr>
          <p:cNvPr id="6" name="Espace réservé du pied de page 5">
            <a:extLst>
              <a:ext uri="{FF2B5EF4-FFF2-40B4-BE49-F238E27FC236}">
                <a16:creationId xmlns:a16="http://schemas.microsoft.com/office/drawing/2014/main" id="{F12D8098-C6FB-4CA3-85C1-291D2C39CBC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7F74B71-B15E-4131-8D40-FEB0522D557D}"/>
              </a:ext>
            </a:extLst>
          </p:cNvPr>
          <p:cNvSpPr>
            <a:spLocks noGrp="1"/>
          </p:cNvSpPr>
          <p:nvPr>
            <p:ph type="sldNum" sz="quarter" idx="12"/>
          </p:nvPr>
        </p:nvSpPr>
        <p:spPr/>
        <p:txBody>
          <a:bodyPr/>
          <a:lstStyle/>
          <a:p>
            <a:fld id="{E2458B3B-520A-41C8-8547-EA396B354F9C}" type="slidenum">
              <a:rPr lang="fr-FR" smtClean="0"/>
              <a:t>‹N°›</a:t>
            </a:fld>
            <a:endParaRPr lang="fr-FR"/>
          </a:p>
        </p:txBody>
      </p:sp>
    </p:spTree>
    <p:extLst>
      <p:ext uri="{BB962C8B-B14F-4D97-AF65-F5344CB8AC3E}">
        <p14:creationId xmlns:p14="http://schemas.microsoft.com/office/powerpoint/2010/main" val="352902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6E4456-88CF-4F6D-AC4B-3524C59036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AC3C6EB-2067-4F8D-8579-CD387E1FD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691B5E-1D38-4790-B175-1CC11FBF6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60F00-8BE8-4821-BAE3-446EEADA2DD5}" type="datetimeFigureOut">
              <a:rPr lang="fr-FR" smtClean="0"/>
              <a:t>18/12/2019</a:t>
            </a:fld>
            <a:endParaRPr lang="fr-FR"/>
          </a:p>
        </p:txBody>
      </p:sp>
      <p:sp>
        <p:nvSpPr>
          <p:cNvPr id="5" name="Espace réservé du pied de page 4">
            <a:extLst>
              <a:ext uri="{FF2B5EF4-FFF2-40B4-BE49-F238E27FC236}">
                <a16:creationId xmlns:a16="http://schemas.microsoft.com/office/drawing/2014/main" id="{7B14D0D4-B884-4C96-98A6-4F8C2996A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1EE82F6-2101-4CAB-8214-DDC57ABF9C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58B3B-520A-41C8-8547-EA396B354F9C}" type="slidenum">
              <a:rPr lang="fr-FR" smtClean="0"/>
              <a:t>‹N°›</a:t>
            </a:fld>
            <a:endParaRPr lang="fr-FR"/>
          </a:p>
        </p:txBody>
      </p:sp>
    </p:spTree>
    <p:extLst>
      <p:ext uri="{BB962C8B-B14F-4D97-AF65-F5344CB8AC3E}">
        <p14:creationId xmlns:p14="http://schemas.microsoft.com/office/powerpoint/2010/main" val="423190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fr/arbre-printemps-nature-740901/" TargetMode="External"/><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daisy-groundhog-log-marmot-1293283/"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C23F3E-825E-468D-A26A-4151A3C5E06D}"/>
              </a:ext>
            </a:extLst>
          </p:cNvPr>
          <p:cNvSpPr>
            <a:spLocks noGrp="1"/>
          </p:cNvSpPr>
          <p:nvPr>
            <p:ph type="ctrTitle"/>
          </p:nvPr>
        </p:nvSpPr>
        <p:spPr>
          <a:xfrm>
            <a:off x="550511" y="141668"/>
            <a:ext cx="7923787" cy="412124"/>
          </a:xfrm>
        </p:spPr>
        <p:txBody>
          <a:bodyPr>
            <a:normAutofit/>
          </a:bodyPr>
          <a:lstStyle/>
          <a:p>
            <a:pPr>
              <a:tabLst>
                <a:tab pos="1339850" algn="l"/>
              </a:tabLst>
            </a:pPr>
            <a:r>
              <a:rPr lang="fr-FR" sz="1900" b="1" cap="all" dirty="0"/>
              <a:t>Les cm1 B présentent le premier numéro du CM Infos</a:t>
            </a:r>
            <a:endParaRPr lang="fr-FR" sz="1900" dirty="0"/>
          </a:p>
        </p:txBody>
      </p:sp>
      <p:pic>
        <p:nvPicPr>
          <p:cNvPr id="5" name="Image 4" descr="Une image contenant texte, carte&#10;&#10;Description générée automatiquement">
            <a:extLst>
              <a:ext uri="{FF2B5EF4-FFF2-40B4-BE49-F238E27FC236}">
                <a16:creationId xmlns:a16="http://schemas.microsoft.com/office/drawing/2014/main" id="{09C45E61-0B2F-47AD-A0B1-CD142125F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56" y="661897"/>
            <a:ext cx="9231696" cy="5885206"/>
          </a:xfrm>
          <a:prstGeom prst="rect">
            <a:avLst/>
          </a:prstGeom>
        </p:spPr>
      </p:pic>
      <p:sp>
        <p:nvSpPr>
          <p:cNvPr id="6" name="ZoneTexte 5">
            <a:extLst>
              <a:ext uri="{FF2B5EF4-FFF2-40B4-BE49-F238E27FC236}">
                <a16:creationId xmlns:a16="http://schemas.microsoft.com/office/drawing/2014/main" id="{33516EF1-1115-417E-9C32-C28A2D0D9641}"/>
              </a:ext>
            </a:extLst>
          </p:cNvPr>
          <p:cNvSpPr txBox="1"/>
          <p:nvPr/>
        </p:nvSpPr>
        <p:spPr>
          <a:xfrm>
            <a:off x="9775066" y="553792"/>
            <a:ext cx="2202286" cy="923330"/>
          </a:xfrm>
          <a:prstGeom prst="rect">
            <a:avLst/>
          </a:prstGeom>
          <a:noFill/>
        </p:spPr>
        <p:txBody>
          <a:bodyPr wrap="square" rtlCol="0">
            <a:spAutoFit/>
          </a:bodyPr>
          <a:lstStyle/>
          <a:p>
            <a:pPr algn="ctr"/>
            <a:r>
              <a:rPr lang="fr-FR" u="sng" dirty="0">
                <a:latin typeface="Alamain" panose="020B0603050302020204" pitchFamily="34" charset="0"/>
              </a:rPr>
              <a:t>1</a:t>
            </a:r>
            <a:r>
              <a:rPr lang="fr-FR" u="sng" baseline="30000" dirty="0">
                <a:latin typeface="Alamain" panose="020B0603050302020204" pitchFamily="34" charset="0"/>
              </a:rPr>
              <a:t>er</a:t>
            </a:r>
            <a:r>
              <a:rPr lang="fr-FR" u="sng" dirty="0">
                <a:latin typeface="Alamain" panose="020B0603050302020204" pitchFamily="34" charset="0"/>
              </a:rPr>
              <a:t> numéro: </a:t>
            </a:r>
            <a:r>
              <a:rPr lang="fr-FR" dirty="0">
                <a:latin typeface="Alamain" panose="020B0603050302020204" pitchFamily="34" charset="0"/>
              </a:rPr>
              <a:t>septembre à décembre 2019</a:t>
            </a:r>
          </a:p>
        </p:txBody>
      </p:sp>
      <p:sp>
        <p:nvSpPr>
          <p:cNvPr id="7" name="ZoneTexte 6">
            <a:extLst>
              <a:ext uri="{FF2B5EF4-FFF2-40B4-BE49-F238E27FC236}">
                <a16:creationId xmlns:a16="http://schemas.microsoft.com/office/drawing/2014/main" id="{88FB16B7-D7E2-45B1-821A-956BF0A2771A}"/>
              </a:ext>
            </a:extLst>
          </p:cNvPr>
          <p:cNvSpPr txBox="1"/>
          <p:nvPr/>
        </p:nvSpPr>
        <p:spPr>
          <a:xfrm>
            <a:off x="9955369" y="2205507"/>
            <a:ext cx="2021983" cy="3139321"/>
          </a:xfrm>
          <a:prstGeom prst="rect">
            <a:avLst/>
          </a:prstGeom>
          <a:noFill/>
        </p:spPr>
        <p:txBody>
          <a:bodyPr wrap="square" rtlCol="0">
            <a:spAutoFit/>
          </a:bodyPr>
          <a:lstStyle/>
          <a:p>
            <a:r>
              <a:rPr lang="fr-FR" dirty="0"/>
              <a:t>Dans ce journal vous pourrez lire </a:t>
            </a:r>
          </a:p>
          <a:p>
            <a:r>
              <a:rPr lang="fr-FR" dirty="0"/>
              <a:t>sur le sport, les animaux, les interviews, les sorties, nos avis de lecture, de jeux, de films….</a:t>
            </a:r>
          </a:p>
          <a:p>
            <a:endParaRPr lang="fr-FR" dirty="0"/>
          </a:p>
          <a:p>
            <a:r>
              <a:rPr lang="fr-FR" dirty="0"/>
              <a:t>Bonne lecture à tous ! </a:t>
            </a:r>
          </a:p>
        </p:txBody>
      </p:sp>
    </p:spTree>
    <p:extLst>
      <p:ext uri="{BB962C8B-B14F-4D97-AF65-F5344CB8AC3E}">
        <p14:creationId xmlns:p14="http://schemas.microsoft.com/office/powerpoint/2010/main" val="3524246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EC520B6-E4A8-4F63-BB46-48B642371BDE}"/>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2800" b="1" kern="1200">
                <a:solidFill>
                  <a:srgbClr val="FFFFFF"/>
                </a:solidFill>
                <a:latin typeface="+mj-lt"/>
                <a:ea typeface="+mj-ea"/>
                <a:cs typeface="+mj-cs"/>
              </a:rPr>
              <a:t>Œuvres d’arts naturelles : les jardins d’automne</a:t>
            </a:r>
          </a:p>
        </p:txBody>
      </p:sp>
      <p:pic>
        <p:nvPicPr>
          <p:cNvPr id="12" name="Image 11" descr="Une image contenant alimentation&#10;&#10;Description générée automatiquement">
            <a:extLst>
              <a:ext uri="{FF2B5EF4-FFF2-40B4-BE49-F238E27FC236}">
                <a16:creationId xmlns:a16="http://schemas.microsoft.com/office/drawing/2014/main" id="{1D90A4CB-7676-4F31-9EB3-ED567678F3B9}"/>
              </a:ext>
            </a:extLst>
          </p:cNvPr>
          <p:cNvPicPr>
            <a:picLocks noChangeAspect="1"/>
          </p:cNvPicPr>
          <p:nvPr/>
        </p:nvPicPr>
        <p:blipFill rotWithShape="1">
          <a:blip r:embed="rId2">
            <a:extLst>
              <a:ext uri="{28A0092B-C50C-407E-A947-70E740481C1C}">
                <a14:useLocalDpi xmlns:a14="http://schemas.microsoft.com/office/drawing/2010/main" val="0"/>
              </a:ext>
            </a:extLst>
          </a:blip>
          <a:srcRect l="9216" r="22737" b="2"/>
          <a:stretch/>
        </p:blipFill>
        <p:spPr>
          <a:xfrm>
            <a:off x="307840" y="321732"/>
            <a:ext cx="3793472" cy="4111323"/>
          </a:xfrm>
          <a:prstGeom prst="rect">
            <a:avLst/>
          </a:prstGeom>
        </p:spPr>
      </p:pic>
      <p:pic>
        <p:nvPicPr>
          <p:cNvPr id="8" name="Espace réservé du contenu 7">
            <a:extLst>
              <a:ext uri="{FF2B5EF4-FFF2-40B4-BE49-F238E27FC236}">
                <a16:creationId xmlns:a16="http://schemas.microsoft.com/office/drawing/2014/main" id="{08C17654-0F42-411C-8144-2D6A8F6842C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731" r="1" b="13355"/>
          <a:stretch/>
        </p:blipFill>
        <p:spPr>
          <a:xfrm>
            <a:off x="4194959" y="321734"/>
            <a:ext cx="3797570" cy="2010551"/>
          </a:xfrm>
          <a:prstGeom prst="rect">
            <a:avLst/>
          </a:prstGeom>
        </p:spPr>
      </p:pic>
      <p:pic>
        <p:nvPicPr>
          <p:cNvPr id="14" name="Image 13" descr="Une image contenant table&#10;&#10;Description générée automatiquement">
            <a:extLst>
              <a:ext uri="{FF2B5EF4-FFF2-40B4-BE49-F238E27FC236}">
                <a16:creationId xmlns:a16="http://schemas.microsoft.com/office/drawing/2014/main" id="{141D972C-7906-41FE-B128-CAAC08543208}"/>
              </a:ext>
            </a:extLst>
          </p:cNvPr>
          <p:cNvPicPr>
            <a:picLocks noChangeAspect="1"/>
          </p:cNvPicPr>
          <p:nvPr/>
        </p:nvPicPr>
        <p:blipFill rotWithShape="1">
          <a:blip r:embed="rId4">
            <a:extLst>
              <a:ext uri="{28A0092B-C50C-407E-A947-70E740481C1C}">
                <a14:useLocalDpi xmlns:a14="http://schemas.microsoft.com/office/drawing/2010/main" val="0"/>
              </a:ext>
            </a:extLst>
          </a:blip>
          <a:srcRect t="11247" r="1" b="6478"/>
          <a:stretch/>
        </p:blipFill>
        <p:spPr>
          <a:xfrm>
            <a:off x="4190180" y="2422097"/>
            <a:ext cx="3794760" cy="2013804"/>
          </a:xfrm>
          <a:prstGeom prst="rect">
            <a:avLst/>
          </a:prstGeom>
        </p:spPr>
      </p:pic>
      <p:pic>
        <p:nvPicPr>
          <p:cNvPr id="16" name="Espace réservé du contenu 15" descr="Une image contenant assiette, alimentation, morceau, table&#10;&#10;Description générée automatiquement">
            <a:extLst>
              <a:ext uri="{FF2B5EF4-FFF2-40B4-BE49-F238E27FC236}">
                <a16:creationId xmlns:a16="http://schemas.microsoft.com/office/drawing/2014/main" id="{E8538A8E-7245-44E0-B8EA-EDC4D8EA6AAE}"/>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1721" r="15693"/>
          <a:stretch/>
        </p:blipFill>
        <p:spPr>
          <a:xfrm>
            <a:off x="8086176" y="321733"/>
            <a:ext cx="3797984" cy="4111321"/>
          </a:xfrm>
          <a:prstGeom prst="rect">
            <a:avLst/>
          </a:prstGeom>
        </p:spPr>
      </p:pic>
      <p:cxnSp>
        <p:nvCxnSpPr>
          <p:cNvPr id="31" name="Straight Connector 22">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plante, intérieur&#10;&#10;Description générée automatiquement">
            <a:extLst>
              <a:ext uri="{FF2B5EF4-FFF2-40B4-BE49-F238E27FC236}">
                <a16:creationId xmlns:a16="http://schemas.microsoft.com/office/drawing/2014/main" id="{6FAE85B7-9FC4-4FED-BC3A-97188238AC3F}"/>
              </a:ext>
            </a:extLst>
          </p:cNvPr>
          <p:cNvPicPr>
            <a:picLocks noChangeAspect="1"/>
          </p:cNvPicPr>
          <p:nvPr/>
        </p:nvPicPr>
        <p:blipFill rotWithShape="1">
          <a:blip r:embed="rId6">
            <a:extLst>
              <a:ext uri="{28A0092B-C50C-407E-A947-70E740481C1C}">
                <a14:useLocalDpi xmlns:a14="http://schemas.microsoft.com/office/drawing/2010/main" val="0"/>
              </a:ext>
            </a:extLst>
          </a:blip>
          <a:srcRect t="4857" r="1" b="25200"/>
          <a:stretch/>
        </p:blipFill>
        <p:spPr>
          <a:xfrm>
            <a:off x="307840" y="4525715"/>
            <a:ext cx="3794760" cy="2010551"/>
          </a:xfrm>
          <a:prstGeom prst="rect">
            <a:avLst/>
          </a:prstGeom>
        </p:spPr>
      </p:pic>
    </p:spTree>
    <p:extLst>
      <p:ext uri="{BB962C8B-B14F-4D97-AF65-F5344CB8AC3E}">
        <p14:creationId xmlns:p14="http://schemas.microsoft.com/office/powerpoint/2010/main" val="148768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699565"/>
            <a:ext cx="3553132" cy="5156200"/>
            <a:chOff x="7807230" y="2012810"/>
            <a:chExt cx="3251252" cy="3459865"/>
          </a:xfrm>
        </p:grpSpPr>
        <p:sp>
          <p:nvSpPr>
            <p:cNvPr id="21" name="Rectangle 20">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Espace réservé du contenu 7">
            <a:extLst>
              <a:ext uri="{FF2B5EF4-FFF2-40B4-BE49-F238E27FC236}">
                <a16:creationId xmlns:a16="http://schemas.microsoft.com/office/drawing/2014/main" id="{F08D97D8-F5DD-4615-B207-D7F98945D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568" y="993292"/>
            <a:ext cx="3209544" cy="4568745"/>
          </a:xfrm>
          <a:prstGeom prst="rect">
            <a:avLst/>
          </a:prstGeom>
        </p:spPr>
      </p:pic>
      <p:grpSp>
        <p:nvGrpSpPr>
          <p:cNvPr id="24" name="Group 23">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19434" y="699565"/>
            <a:ext cx="3553132" cy="5156200"/>
            <a:chOff x="7807230" y="2012810"/>
            <a:chExt cx="3251252" cy="3459865"/>
          </a:xfrm>
        </p:grpSpPr>
        <p:sp>
          <p:nvSpPr>
            <p:cNvPr id="25" name="Rectangle 24">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 name="Image 9">
            <a:extLst>
              <a:ext uri="{FF2B5EF4-FFF2-40B4-BE49-F238E27FC236}">
                <a16:creationId xmlns:a16="http://schemas.microsoft.com/office/drawing/2014/main" id="{CFC0ACD0-6F3C-4D1F-8F91-002BF1DE3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7333" y="993292"/>
            <a:ext cx="3209544" cy="4568745"/>
          </a:xfrm>
          <a:prstGeom prst="rect">
            <a:avLst/>
          </a:prstGeom>
        </p:spPr>
      </p:pic>
      <p:grpSp>
        <p:nvGrpSpPr>
          <p:cNvPr id="28" name="Group 27">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4093" y="699565"/>
            <a:ext cx="3553132" cy="5156200"/>
            <a:chOff x="7807230" y="2012810"/>
            <a:chExt cx="3251252" cy="3459865"/>
          </a:xfrm>
        </p:grpSpPr>
        <p:sp>
          <p:nvSpPr>
            <p:cNvPr id="29" name="Rectangle 28">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Espace réservé du contenu 5" descr="Une image contenant assiette, table, alimentation&#10;&#10;Description générée automatiquement">
            <a:extLst>
              <a:ext uri="{FF2B5EF4-FFF2-40B4-BE49-F238E27FC236}">
                <a16:creationId xmlns:a16="http://schemas.microsoft.com/office/drawing/2014/main" id="{2F7EEADF-3F8E-46F8-9B08-02F8FD9DC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87" y="1064186"/>
            <a:ext cx="3209544" cy="4426957"/>
          </a:xfrm>
          <a:prstGeom prst="rect">
            <a:avLst/>
          </a:prstGeom>
        </p:spPr>
      </p:pic>
    </p:spTree>
    <p:extLst>
      <p:ext uri="{BB962C8B-B14F-4D97-AF65-F5344CB8AC3E}">
        <p14:creationId xmlns:p14="http://schemas.microsoft.com/office/powerpoint/2010/main" val="271113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4A1E2-51CD-4742-9041-48B6D0BD15DD}"/>
              </a:ext>
            </a:extLst>
          </p:cNvPr>
          <p:cNvSpPr>
            <a:spLocks noGrp="1"/>
          </p:cNvSpPr>
          <p:nvPr>
            <p:ph type="title"/>
          </p:nvPr>
        </p:nvSpPr>
        <p:spPr>
          <a:xfrm>
            <a:off x="838200" y="244699"/>
            <a:ext cx="10515600" cy="1445989"/>
          </a:xfrm>
          <a:solidFill>
            <a:srgbClr val="92D050"/>
          </a:solidFill>
        </p:spPr>
        <p:txBody>
          <a:bodyPr>
            <a:normAutofit/>
          </a:bodyPr>
          <a:lstStyle/>
          <a:p>
            <a:pPr algn="ctr"/>
            <a:r>
              <a:rPr lang="fr-FR" sz="4000" b="1" dirty="0">
                <a:latin typeface="Alamain" panose="020B0603050302020204" pitchFamily="34" charset="0"/>
              </a:rPr>
              <a:t>Le coin des petits sportifs </a:t>
            </a:r>
          </a:p>
        </p:txBody>
      </p:sp>
      <p:sp>
        <p:nvSpPr>
          <p:cNvPr id="3" name="Espace réservé du contenu 2">
            <a:extLst>
              <a:ext uri="{FF2B5EF4-FFF2-40B4-BE49-F238E27FC236}">
                <a16:creationId xmlns:a16="http://schemas.microsoft.com/office/drawing/2014/main" id="{B7D3B742-A1E5-4097-9A0C-4A984F3F6394}"/>
              </a:ext>
            </a:extLst>
          </p:cNvPr>
          <p:cNvSpPr>
            <a:spLocks noGrp="1"/>
          </p:cNvSpPr>
          <p:nvPr>
            <p:ph sz="half" idx="1"/>
          </p:nvPr>
        </p:nvSpPr>
        <p:spPr>
          <a:xfrm>
            <a:off x="838200" y="1825625"/>
            <a:ext cx="5181600" cy="4667250"/>
          </a:xfrm>
          <a:solidFill>
            <a:schemeClr val="accent6">
              <a:lumMod val="20000"/>
              <a:lumOff val="80000"/>
            </a:schemeClr>
          </a:solidFill>
        </p:spPr>
        <p:txBody>
          <a:bodyPr>
            <a:normAutofit fontScale="55000" lnSpcReduction="20000"/>
          </a:bodyPr>
          <a:lstStyle/>
          <a:p>
            <a:pPr marL="0" indent="0">
              <a:buNone/>
            </a:pPr>
            <a:endParaRPr lang="fr-FR" dirty="0"/>
          </a:p>
          <a:p>
            <a:pPr marL="0" indent="0" algn="ctr">
              <a:buNone/>
            </a:pPr>
            <a:r>
              <a:rPr lang="fr-FR" sz="4000" b="1" dirty="0">
                <a:solidFill>
                  <a:srgbClr val="00B050"/>
                </a:solidFill>
              </a:rPr>
              <a:t>L’ athlétisme </a:t>
            </a:r>
          </a:p>
          <a:p>
            <a:pPr marL="0" indent="0">
              <a:buNone/>
            </a:pPr>
            <a:endParaRPr lang="fr-FR" sz="3600" dirty="0"/>
          </a:p>
          <a:p>
            <a:pPr marL="0" indent="0">
              <a:buNone/>
            </a:pPr>
            <a:r>
              <a:rPr lang="fr-FR" sz="3600" dirty="0"/>
              <a:t>L’athlétisme c’est différents sports, il y a, la course le saut et le lancer. Il y a plusieurs choix, le lancer de javelot, le saut à la perche, la course, le marteau, le saut en longueur,…Ce sport est intéressant et physique.</a:t>
            </a:r>
          </a:p>
          <a:p>
            <a:pPr marL="0" indent="0">
              <a:buNone/>
            </a:pPr>
            <a:r>
              <a:rPr lang="fr-FR" sz="3600" dirty="0"/>
              <a:t>Ce sport permet de s’améliorer, ou de progresser. Cela fait aussi muscler les jambes et les bras! (c’est vrai). Ce sport a toujours exister, avant , on disait, courir, marcher, sauter …</a:t>
            </a:r>
          </a:p>
          <a:p>
            <a:pPr marL="0" indent="0">
              <a:buNone/>
            </a:pPr>
            <a:r>
              <a:rPr lang="fr-FR" sz="3600" dirty="0"/>
              <a:t>Ce sport peut être pratiquer à partir de l’âge de 4 ans et même vieux l’on peut !</a:t>
            </a:r>
          </a:p>
          <a:p>
            <a:pPr marL="0" indent="0">
              <a:buNone/>
            </a:pPr>
            <a:endParaRPr lang="fr-FR" sz="3600" dirty="0">
              <a:solidFill>
                <a:srgbClr val="00B050"/>
              </a:solidFill>
            </a:endParaRPr>
          </a:p>
          <a:p>
            <a:pPr marL="0" indent="0">
              <a:buNone/>
            </a:pPr>
            <a:r>
              <a:rPr lang="fr-FR" sz="3600" dirty="0">
                <a:solidFill>
                  <a:srgbClr val="00B050"/>
                </a:solidFill>
              </a:rPr>
              <a:t>Par Clémence et </a:t>
            </a:r>
            <a:r>
              <a:rPr lang="fr-FR" sz="3600" dirty="0" err="1">
                <a:solidFill>
                  <a:srgbClr val="00B050"/>
                </a:solidFill>
              </a:rPr>
              <a:t>Israa</a:t>
            </a:r>
            <a:endParaRPr lang="fr-FR" sz="3600" dirty="0">
              <a:solidFill>
                <a:srgbClr val="00B050"/>
              </a:solidFill>
            </a:endParaRPr>
          </a:p>
          <a:p>
            <a:pPr marL="0" indent="0">
              <a:buNone/>
            </a:pP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68486B97-184D-4DB4-876F-9374DCC9D4E6}"/>
              </a:ext>
            </a:extLst>
          </p:cNvPr>
          <p:cNvSpPr>
            <a:spLocks noGrp="1"/>
          </p:cNvSpPr>
          <p:nvPr>
            <p:ph sz="half" idx="2"/>
          </p:nvPr>
        </p:nvSpPr>
        <p:spPr>
          <a:xfrm>
            <a:off x="6172200" y="1825625"/>
            <a:ext cx="5181600" cy="4667250"/>
          </a:xfrm>
          <a:solidFill>
            <a:schemeClr val="accent6">
              <a:lumMod val="20000"/>
              <a:lumOff val="80000"/>
            </a:schemeClr>
          </a:solidFill>
        </p:spPr>
        <p:txBody>
          <a:bodyPr>
            <a:normAutofit fontScale="55000" lnSpcReduction="20000"/>
          </a:bodyPr>
          <a:lstStyle/>
          <a:p>
            <a:pPr marL="0" indent="0" algn="ctr">
              <a:buNone/>
            </a:pPr>
            <a:endParaRPr lang="fr-FR" sz="3400" b="1" dirty="0"/>
          </a:p>
          <a:p>
            <a:pPr marL="0" indent="0" algn="ctr">
              <a:buNone/>
            </a:pPr>
            <a:r>
              <a:rPr lang="fr-FR" sz="3400" b="1" dirty="0">
                <a:solidFill>
                  <a:srgbClr val="00B050"/>
                </a:solidFill>
              </a:rPr>
              <a:t>LA GYMNASTIQUE</a:t>
            </a:r>
          </a:p>
          <a:p>
            <a:pPr marL="0" indent="0" algn="ctr">
              <a:buNone/>
            </a:pPr>
            <a:endParaRPr lang="fr-FR" sz="3600" b="1" dirty="0"/>
          </a:p>
          <a:p>
            <a:pPr marL="0" indent="0">
              <a:buNone/>
            </a:pPr>
            <a:r>
              <a:rPr lang="fr-FR" sz="3600" dirty="0"/>
              <a:t>La gymnastique est un sport artistique. Il est très important de s’échauffer avant les exercices. On n’en fait jamais en chaussette car on peut glisser sur la poutre. Les agrès :la barre asymétrique, la poutre, la vache, le mouton, le trampoline. Les figures : le full out, souplesse avant / souplesse arrière, rondade, la roux, l’équilibre, le salto avant et salto arrière. Pour les échauffements on doit trottiner pendant quelques minutes après on marche.</a:t>
            </a:r>
          </a:p>
          <a:p>
            <a:pPr marL="0" indent="0">
              <a:buNone/>
            </a:pPr>
            <a:r>
              <a:rPr lang="fr-FR" sz="3600" dirty="0"/>
              <a:t>Certains clubs de gymnastique font beaucoup de spectacles dans l’année.</a:t>
            </a:r>
          </a:p>
          <a:p>
            <a:pPr marL="0" indent="0">
              <a:buNone/>
            </a:pPr>
            <a:endParaRPr lang="fr-FR" sz="3600" dirty="0"/>
          </a:p>
          <a:p>
            <a:pPr marL="0" indent="0">
              <a:buNone/>
            </a:pPr>
            <a:r>
              <a:rPr lang="fr-FR" sz="3600" dirty="0">
                <a:solidFill>
                  <a:srgbClr val="00B050"/>
                </a:solidFill>
              </a:rPr>
              <a:t>Par Léna et Margot</a:t>
            </a:r>
          </a:p>
          <a:p>
            <a:pPr marL="0" indent="0">
              <a:buNone/>
            </a:pPr>
            <a:endParaRPr lang="fr-FR" dirty="0"/>
          </a:p>
        </p:txBody>
      </p:sp>
      <p:pic>
        <p:nvPicPr>
          <p:cNvPr id="12" name="Graphique 11" descr="Gymnaste : routine au sol">
            <a:extLst>
              <a:ext uri="{FF2B5EF4-FFF2-40B4-BE49-F238E27FC236}">
                <a16:creationId xmlns:a16="http://schemas.microsoft.com/office/drawing/2014/main" id="{B1981BC2-B7D7-42D5-88FA-BDB7847239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8889" y="1825625"/>
            <a:ext cx="914400" cy="914400"/>
          </a:xfrm>
          <a:prstGeom prst="rect">
            <a:avLst/>
          </a:prstGeom>
        </p:spPr>
      </p:pic>
      <p:pic>
        <p:nvPicPr>
          <p:cNvPr id="14" name="Graphique 13" descr="Pas de danse">
            <a:extLst>
              <a:ext uri="{FF2B5EF4-FFF2-40B4-BE49-F238E27FC236}">
                <a16:creationId xmlns:a16="http://schemas.microsoft.com/office/drawing/2014/main" id="{22BF5415-1F8A-4942-8180-1510B7525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8400" y="1825625"/>
            <a:ext cx="914400" cy="914400"/>
          </a:xfrm>
          <a:prstGeom prst="rect">
            <a:avLst/>
          </a:prstGeom>
        </p:spPr>
      </p:pic>
    </p:spTree>
    <p:extLst>
      <p:ext uri="{BB962C8B-B14F-4D97-AF65-F5344CB8AC3E}">
        <p14:creationId xmlns:p14="http://schemas.microsoft.com/office/powerpoint/2010/main" val="140012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B7EA8-7E8B-437B-962D-6161254EAACB}"/>
              </a:ext>
            </a:extLst>
          </p:cNvPr>
          <p:cNvSpPr>
            <a:spLocks noGrp="1"/>
          </p:cNvSpPr>
          <p:nvPr>
            <p:ph type="title"/>
          </p:nvPr>
        </p:nvSpPr>
        <p:spPr>
          <a:xfrm>
            <a:off x="762000" y="110606"/>
            <a:ext cx="10515600" cy="1325563"/>
          </a:xfrm>
          <a:solidFill>
            <a:schemeClr val="accent4">
              <a:lumMod val="60000"/>
              <a:lumOff val="40000"/>
            </a:schemeClr>
          </a:solidFill>
        </p:spPr>
        <p:txBody>
          <a:bodyPr>
            <a:normAutofit/>
          </a:bodyPr>
          <a:lstStyle/>
          <a:p>
            <a:pPr algn="ctr"/>
            <a:r>
              <a:rPr lang="fr-FR" sz="4000" b="1" dirty="0">
                <a:latin typeface="Alamain" panose="020B0603050302020204" pitchFamily="34" charset="0"/>
              </a:rPr>
              <a:t>Le coin des petits curieux </a:t>
            </a:r>
          </a:p>
        </p:txBody>
      </p:sp>
      <p:sp>
        <p:nvSpPr>
          <p:cNvPr id="3" name="Espace réservé du contenu 2">
            <a:extLst>
              <a:ext uri="{FF2B5EF4-FFF2-40B4-BE49-F238E27FC236}">
                <a16:creationId xmlns:a16="http://schemas.microsoft.com/office/drawing/2014/main" id="{331B6925-4C82-4FBB-9C2F-273418E323B6}"/>
              </a:ext>
            </a:extLst>
          </p:cNvPr>
          <p:cNvSpPr>
            <a:spLocks noGrp="1"/>
          </p:cNvSpPr>
          <p:nvPr>
            <p:ph sz="half" idx="1"/>
          </p:nvPr>
        </p:nvSpPr>
        <p:spPr>
          <a:xfrm>
            <a:off x="838200" y="2151782"/>
            <a:ext cx="5181600" cy="4351338"/>
          </a:xfrm>
          <a:solidFill>
            <a:schemeClr val="accent4">
              <a:lumMod val="20000"/>
              <a:lumOff val="80000"/>
            </a:schemeClr>
          </a:solidFill>
        </p:spPr>
        <p:txBody>
          <a:bodyPr>
            <a:normAutofit fontScale="70000" lnSpcReduction="20000"/>
          </a:bodyPr>
          <a:lstStyle/>
          <a:p>
            <a:pPr marL="0" indent="0" algn="ctr">
              <a:buNone/>
            </a:pPr>
            <a:r>
              <a:rPr lang="fr-FR" b="1" dirty="0"/>
              <a:t>Les arbres par Gabrielle </a:t>
            </a:r>
          </a:p>
          <a:p>
            <a:pPr marL="0" indent="0">
              <a:buNone/>
            </a:pPr>
            <a:r>
              <a:rPr lang="fr-FR" b="1" dirty="0"/>
              <a:t>Les arbres nous servent à respirer du bon air et se sont de très belles espèces. </a:t>
            </a:r>
          </a:p>
          <a:p>
            <a:pPr marL="0" indent="0">
              <a:buNone/>
            </a:pPr>
            <a:r>
              <a:rPr lang="fr-FR" b="1" dirty="0"/>
              <a:t>Il y a aussi des animaux qui viennent s’abriter et venir chercher de la nourriture comme les écureuils ou d’autres espèces mais je ne sais pas lesquelles mais par contre je sais qu’il y en a beaucoup. Bon revenons aux arbres il y a plusieurs sortes mais je ne les connais pas toutes je sais quelques sortes par exemple : Le Chêne, Le Pommier, Le Cerisier, Saul Pleureur etc... En hiver les feuillus tombent et les arbres sont tout blancs à cause de la neige. En automne les premières feuilles tombent et on en trouve de différentes couleurs. En été les feuilles sont toutes vertes et peuvent avoir des fruits par exemple : des pommes, des poires, des pêches, des cerises, des fraises, etc.        </a:t>
            </a:r>
          </a:p>
          <a:p>
            <a:pPr marL="0" indent="0">
              <a:buNone/>
            </a:pPr>
            <a:endParaRPr lang="fr-FR" dirty="0"/>
          </a:p>
        </p:txBody>
      </p:sp>
      <p:sp>
        <p:nvSpPr>
          <p:cNvPr id="4" name="Espace réservé du contenu 3">
            <a:extLst>
              <a:ext uri="{FF2B5EF4-FFF2-40B4-BE49-F238E27FC236}">
                <a16:creationId xmlns:a16="http://schemas.microsoft.com/office/drawing/2014/main" id="{6504E31D-4C57-48AA-8F5D-6CCED56BE2FD}"/>
              </a:ext>
            </a:extLst>
          </p:cNvPr>
          <p:cNvSpPr>
            <a:spLocks noGrp="1"/>
          </p:cNvSpPr>
          <p:nvPr>
            <p:ph sz="half" idx="2"/>
          </p:nvPr>
        </p:nvSpPr>
        <p:spPr>
          <a:solidFill>
            <a:schemeClr val="accent4">
              <a:lumMod val="20000"/>
              <a:lumOff val="80000"/>
            </a:schemeClr>
          </a:solidFill>
        </p:spPr>
        <p:txBody>
          <a:bodyPr>
            <a:normAutofit fontScale="70000" lnSpcReduction="20000"/>
          </a:bodyPr>
          <a:lstStyle/>
          <a:p>
            <a:pPr marL="0" indent="0" algn="ctr">
              <a:buNone/>
            </a:pPr>
            <a:r>
              <a:rPr lang="fr-FR" b="1" i="1" dirty="0"/>
              <a:t>Les dinosaures par Quentin</a:t>
            </a:r>
            <a:endParaRPr lang="fr-FR" b="1" dirty="0"/>
          </a:p>
          <a:p>
            <a:pPr marL="0" indent="0">
              <a:buNone/>
            </a:pPr>
            <a:r>
              <a:rPr lang="fr-FR" i="1" dirty="0"/>
              <a:t> Les dinosaures sont des mammifères qui sont apparus il y a des millions d’année avant la préhistoire.</a:t>
            </a:r>
            <a:endParaRPr lang="fr-FR" dirty="0"/>
          </a:p>
          <a:p>
            <a:pPr marL="0" indent="0">
              <a:buNone/>
            </a:pPr>
            <a:r>
              <a:rPr lang="fr-FR" i="1" dirty="0"/>
              <a:t> Les dinosaures les plus célèbres sont les diplodocus, les tyrannosaures, les tricératops,</a:t>
            </a:r>
            <a:endParaRPr lang="fr-FR" dirty="0"/>
          </a:p>
          <a:p>
            <a:pPr marL="0" indent="0">
              <a:buNone/>
            </a:pPr>
            <a:r>
              <a:rPr lang="fr-FR" i="1" dirty="0"/>
              <a:t> Les ankylosaures, stégosaures et vélociraptors.</a:t>
            </a:r>
            <a:endParaRPr lang="fr-FR" dirty="0"/>
          </a:p>
          <a:p>
            <a:pPr marL="0" indent="0">
              <a:buNone/>
            </a:pPr>
            <a:r>
              <a:rPr lang="fr-FR" i="1" dirty="0"/>
              <a:t>Il y a aussi des dinosaures qui vivent la nuit. Comme par exemple : </a:t>
            </a:r>
            <a:r>
              <a:rPr lang="fr-FR" i="1" dirty="0" err="1"/>
              <a:t>Ornithomus</a:t>
            </a:r>
            <a:r>
              <a:rPr lang="fr-FR" i="1" dirty="0"/>
              <a:t> et </a:t>
            </a:r>
            <a:r>
              <a:rPr lang="fr-FR" i="1" dirty="0" err="1"/>
              <a:t>styracosaurs</a:t>
            </a:r>
            <a:r>
              <a:rPr lang="fr-FR" i="1" dirty="0"/>
              <a:t>.</a:t>
            </a:r>
            <a:endParaRPr lang="fr-FR" dirty="0"/>
          </a:p>
          <a:p>
            <a:pPr marL="0" indent="0">
              <a:buNone/>
            </a:pPr>
            <a:r>
              <a:rPr lang="fr-FR" i="1" dirty="0"/>
              <a:t>Les ankylosaures sont une des espèces qui se protégeaient le mieux grâce à leur épaisse carapace.</a:t>
            </a:r>
            <a:endParaRPr lang="fr-FR" dirty="0"/>
          </a:p>
          <a:p>
            <a:pPr marL="0" indent="0">
              <a:buNone/>
            </a:pPr>
            <a:r>
              <a:rPr lang="fr-FR" i="1" dirty="0"/>
              <a:t>Les Vélociraptors sont les dinosaures les plus rapides et aussi des excellents chasseurs.</a:t>
            </a:r>
            <a:endParaRPr lang="fr-FR" dirty="0"/>
          </a:p>
          <a:p>
            <a:pPr marL="0" indent="0">
              <a:buNone/>
            </a:pPr>
            <a:endParaRPr lang="fr-FR" dirty="0"/>
          </a:p>
        </p:txBody>
      </p:sp>
      <p:pic>
        <p:nvPicPr>
          <p:cNvPr id="8" name="Image 7" descr="Une image contenant herbe, ciel, extérieur, arbre&#10;&#10;Description générée automatiquement">
            <a:extLst>
              <a:ext uri="{FF2B5EF4-FFF2-40B4-BE49-F238E27FC236}">
                <a16:creationId xmlns:a16="http://schemas.microsoft.com/office/drawing/2014/main" id="{67E615D4-9374-41F7-9987-658D5284627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8014"/>
            <a:ext cx="2206118" cy="1470745"/>
          </a:xfrm>
          <a:prstGeom prst="rect">
            <a:avLst/>
          </a:prstGeom>
        </p:spPr>
      </p:pic>
    </p:spTree>
    <p:extLst>
      <p:ext uri="{BB962C8B-B14F-4D97-AF65-F5344CB8AC3E}">
        <p14:creationId xmlns:p14="http://schemas.microsoft.com/office/powerpoint/2010/main" val="141180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61B1C-0A96-4797-8FBB-86B3FC4A70C9}"/>
              </a:ext>
            </a:extLst>
          </p:cNvPr>
          <p:cNvSpPr>
            <a:spLocks noGrp="1"/>
          </p:cNvSpPr>
          <p:nvPr>
            <p:ph type="title"/>
          </p:nvPr>
        </p:nvSpPr>
        <p:spPr>
          <a:xfrm>
            <a:off x="492406" y="46681"/>
            <a:ext cx="11699593" cy="952799"/>
          </a:xfrm>
          <a:solidFill>
            <a:srgbClr val="0070C0"/>
          </a:solidFill>
        </p:spPr>
        <p:txBody>
          <a:bodyPr>
            <a:normAutofit/>
          </a:bodyPr>
          <a:lstStyle/>
          <a:p>
            <a:pPr algn="ctr"/>
            <a:r>
              <a:rPr lang="fr-FR" sz="3200" b="1" dirty="0">
                <a:latin typeface="Alamain" panose="020B0603050302020204" pitchFamily="34" charset="0"/>
              </a:rPr>
              <a:t>Le coin des animaux</a:t>
            </a:r>
          </a:p>
        </p:txBody>
      </p:sp>
      <p:sp>
        <p:nvSpPr>
          <p:cNvPr id="3" name="Espace réservé du contenu 2">
            <a:extLst>
              <a:ext uri="{FF2B5EF4-FFF2-40B4-BE49-F238E27FC236}">
                <a16:creationId xmlns:a16="http://schemas.microsoft.com/office/drawing/2014/main" id="{CDFAF87F-EB1E-43E2-A3CA-8EBBCE61571F}"/>
              </a:ext>
            </a:extLst>
          </p:cNvPr>
          <p:cNvSpPr>
            <a:spLocks noGrp="1"/>
          </p:cNvSpPr>
          <p:nvPr>
            <p:ph sz="half" idx="1"/>
          </p:nvPr>
        </p:nvSpPr>
        <p:spPr>
          <a:xfrm>
            <a:off x="537258" y="999480"/>
            <a:ext cx="5090810" cy="5671775"/>
          </a:xfrm>
          <a:solidFill>
            <a:schemeClr val="accent1">
              <a:lumMod val="20000"/>
              <a:lumOff val="80000"/>
            </a:schemeClr>
          </a:solidFill>
        </p:spPr>
        <p:txBody>
          <a:bodyPr>
            <a:noAutofit/>
          </a:bodyPr>
          <a:lstStyle/>
          <a:p>
            <a:pPr marL="0" indent="0">
              <a:buNone/>
            </a:pPr>
            <a:r>
              <a:rPr lang="fr-FR" sz="1800" dirty="0"/>
              <a:t>                                                                                                                                                                                                                                                                                                                                                                                                                                                                                                                               </a:t>
            </a:r>
          </a:p>
          <a:p>
            <a:pPr marL="0" indent="0">
              <a:buNone/>
            </a:pPr>
            <a:r>
              <a:rPr lang="fr-FR" sz="1800" dirty="0"/>
              <a:t>  	</a:t>
            </a:r>
            <a:r>
              <a:rPr lang="fr-FR" sz="2000" b="1" dirty="0">
                <a:solidFill>
                  <a:schemeClr val="accent1"/>
                </a:solidFill>
              </a:rPr>
              <a:t>Les requins par Léna et </a:t>
            </a:r>
            <a:r>
              <a:rPr lang="fr-FR" sz="2000" b="1" dirty="0" err="1">
                <a:solidFill>
                  <a:schemeClr val="accent1"/>
                </a:solidFill>
              </a:rPr>
              <a:t>Iloa</a:t>
            </a:r>
            <a:endParaRPr lang="fr-FR" sz="2000" b="1" dirty="0">
              <a:solidFill>
                <a:schemeClr val="accent1"/>
              </a:solidFill>
            </a:endParaRPr>
          </a:p>
          <a:p>
            <a:pPr marL="0" indent="0">
              <a:buNone/>
            </a:pPr>
            <a:endParaRPr lang="fr-FR" sz="1800" dirty="0"/>
          </a:p>
          <a:p>
            <a:pPr marL="0" indent="0">
              <a:buNone/>
            </a:pPr>
            <a:r>
              <a:rPr lang="fr-FR" sz="1800" dirty="0"/>
              <a:t>Les requins sont des animaux féroces. Avec leurs dents pointues. La couleur de peau du requin est grise.. Ils sont gros. Ils ont des grosses bosses pointues sur leurs dos. Le plus gros poisson au monde c ’ est le requin baleine. Ils ont une nageoire pointue sur leurs dos. Les requins mangent des tortues et des oiseaux de mer et du thon …  Les requins vivent dans les profondeurs des mers ou des océans. Il existe des requins gentils et des requins méchants : les requins gentils : le requin baleine-le requin léopard … les requins pas gentils : le requin renard-le requin taureau-le requin blanc- le requin marteau… Il y a 350 espèces de requins différents. Les dents du requin repousse en permanence. Les requins font des bébés, la maman requin et le papa requin se collent et le papa mets le sperme. Ils s’accouplent.   </a:t>
            </a:r>
          </a:p>
          <a:p>
            <a:pPr marL="0" indent="0">
              <a:buNone/>
            </a:pPr>
            <a:r>
              <a:rPr lang="fr-FR" sz="1800" dirty="0"/>
              <a:t>	</a:t>
            </a:r>
          </a:p>
          <a:p>
            <a:endParaRPr lang="fr-FR" sz="1600" dirty="0"/>
          </a:p>
        </p:txBody>
      </p:sp>
      <p:sp>
        <p:nvSpPr>
          <p:cNvPr id="4" name="Espace réservé du contenu 3">
            <a:extLst>
              <a:ext uri="{FF2B5EF4-FFF2-40B4-BE49-F238E27FC236}">
                <a16:creationId xmlns:a16="http://schemas.microsoft.com/office/drawing/2014/main" id="{71F6E3CA-6AD7-4163-A3A0-8B3328E7A579}"/>
              </a:ext>
            </a:extLst>
          </p:cNvPr>
          <p:cNvSpPr>
            <a:spLocks noGrp="1"/>
          </p:cNvSpPr>
          <p:nvPr>
            <p:ph sz="half" idx="2"/>
          </p:nvPr>
        </p:nvSpPr>
        <p:spPr>
          <a:xfrm>
            <a:off x="5911403" y="1571222"/>
            <a:ext cx="5743339" cy="5100033"/>
          </a:xfrm>
          <a:solidFill>
            <a:schemeClr val="accent1">
              <a:lumMod val="20000"/>
              <a:lumOff val="80000"/>
            </a:schemeClr>
          </a:solidFill>
        </p:spPr>
        <p:txBody>
          <a:bodyPr>
            <a:normAutofit fontScale="55000" lnSpcReduction="20000"/>
          </a:bodyPr>
          <a:lstStyle/>
          <a:p>
            <a:pPr marL="0" indent="0" algn="ctr">
              <a:buNone/>
            </a:pPr>
            <a:r>
              <a:rPr lang="fr-FR" sz="4000" b="1" dirty="0">
                <a:solidFill>
                  <a:schemeClr val="accent1"/>
                </a:solidFill>
              </a:rPr>
              <a:t>Les chiens par Emilie et Yasmine </a:t>
            </a:r>
          </a:p>
          <a:p>
            <a:pPr marL="0" indent="0">
              <a:buNone/>
            </a:pPr>
            <a:endParaRPr lang="fr-FR" sz="4000" dirty="0"/>
          </a:p>
          <a:p>
            <a:pPr marL="0" indent="0">
              <a:buNone/>
            </a:pPr>
            <a:r>
              <a:rPr lang="fr-FR" sz="4000" dirty="0"/>
              <a:t>Il y a des chiens avec ou sans poils comme les chiwawas. Il y a aussi des chiens de compagnie comme par exemple le labrador. Il y a des gros chiens comme par exemple le saint-bernard mais attention il met plein de poils partout !</a:t>
            </a:r>
          </a:p>
          <a:p>
            <a:pPr marL="0" indent="0">
              <a:buNone/>
            </a:pPr>
            <a:r>
              <a:rPr lang="fr-FR" sz="4000" dirty="0"/>
              <a:t>Comme vous le savez, il y a quelques chiens méchants. Et des chiens sympas comme par exemple le labrador. Il y a aussi des chiens petits, grands et gros. Il en a des propres ou pas propres, comme les chiens des rues ou quelques fois des chiens de maison. Il y a aussi des chiens qui mordent. Moi j’aime les chiens de police. Il y a aussi des chiens qui aident les gens au fauteuil roulant, aveugles…</a:t>
            </a:r>
          </a:p>
          <a:p>
            <a:pPr marL="0" indent="0">
              <a:buNone/>
              <a:tabLst>
                <a:tab pos="1527175" algn="l"/>
              </a:tabLst>
            </a:pPr>
            <a:endParaRPr lang="fr-FR" dirty="0"/>
          </a:p>
        </p:txBody>
      </p:sp>
      <p:sp>
        <p:nvSpPr>
          <p:cNvPr id="7" name="ZoneTexte 6">
            <a:extLst>
              <a:ext uri="{FF2B5EF4-FFF2-40B4-BE49-F238E27FC236}">
                <a16:creationId xmlns:a16="http://schemas.microsoft.com/office/drawing/2014/main" id="{3FA34CB3-E313-4EE1-9F8C-CA16A2CFDF3C}"/>
              </a:ext>
            </a:extLst>
          </p:cNvPr>
          <p:cNvSpPr txBox="1"/>
          <p:nvPr/>
        </p:nvSpPr>
        <p:spPr>
          <a:xfrm>
            <a:off x="6096000" y="3642659"/>
            <a:ext cx="5651339" cy="646331"/>
          </a:xfrm>
          <a:prstGeom prst="rect">
            <a:avLst/>
          </a:prstGeom>
          <a:noFill/>
        </p:spPr>
        <p:txBody>
          <a:bodyPr wrap="square" rtlCol="0">
            <a:spAutoFit/>
          </a:bodyPr>
          <a:lstStyle/>
          <a:p>
            <a:r>
              <a:rPr lang="fr-FR" b="1" dirty="0"/>
              <a:t> </a:t>
            </a:r>
            <a:r>
              <a:rPr lang="fr-FR" b="1" i="1" dirty="0"/>
              <a:t> </a:t>
            </a:r>
            <a:endParaRPr lang="fr-FR" b="1" dirty="0"/>
          </a:p>
          <a:p>
            <a:r>
              <a:rPr lang="fr-FR" b="1" dirty="0"/>
              <a:t> </a:t>
            </a:r>
          </a:p>
        </p:txBody>
      </p:sp>
      <p:pic>
        <p:nvPicPr>
          <p:cNvPr id="8" name="Graphique 7" descr="Chien">
            <a:extLst>
              <a:ext uri="{FF2B5EF4-FFF2-40B4-BE49-F238E27FC236}">
                <a16:creationId xmlns:a16="http://schemas.microsoft.com/office/drawing/2014/main" id="{9679424B-297F-4D7F-B9F7-F0528ABF3B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29441" y="5590822"/>
            <a:ext cx="914400" cy="914400"/>
          </a:xfrm>
          <a:prstGeom prst="rect">
            <a:avLst/>
          </a:prstGeom>
        </p:spPr>
      </p:pic>
      <p:pic>
        <p:nvPicPr>
          <p:cNvPr id="10" name="Graphique 9" descr="Requin">
            <a:extLst>
              <a:ext uri="{FF2B5EF4-FFF2-40B4-BE49-F238E27FC236}">
                <a16:creationId xmlns:a16="http://schemas.microsoft.com/office/drawing/2014/main" id="{66FE38C3-22A3-4612-BF6D-801FA90B9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923" y="1114022"/>
            <a:ext cx="914400" cy="914400"/>
          </a:xfrm>
          <a:prstGeom prst="rect">
            <a:avLst/>
          </a:prstGeom>
        </p:spPr>
      </p:pic>
    </p:spTree>
    <p:extLst>
      <p:ext uri="{BB962C8B-B14F-4D97-AF65-F5344CB8AC3E}">
        <p14:creationId xmlns:p14="http://schemas.microsoft.com/office/powerpoint/2010/main" val="164638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6ACF0B6-30A0-4236-AECA-074363D54B4B}"/>
              </a:ext>
            </a:extLst>
          </p:cNvPr>
          <p:cNvSpPr>
            <a:spLocks noGrp="1"/>
          </p:cNvSpPr>
          <p:nvPr>
            <p:ph sz="half" idx="1"/>
          </p:nvPr>
        </p:nvSpPr>
        <p:spPr>
          <a:xfrm>
            <a:off x="258653" y="463639"/>
            <a:ext cx="5761149" cy="6143224"/>
          </a:xfrm>
          <a:solidFill>
            <a:schemeClr val="accent1">
              <a:lumMod val="20000"/>
              <a:lumOff val="80000"/>
            </a:schemeClr>
          </a:solidFill>
        </p:spPr>
        <p:txBody>
          <a:bodyPr>
            <a:normAutofit fontScale="70000" lnSpcReduction="20000"/>
          </a:bodyPr>
          <a:lstStyle/>
          <a:p>
            <a:pPr marL="0" indent="0" algn="ctr">
              <a:lnSpc>
                <a:spcPct val="120000"/>
              </a:lnSpc>
              <a:buNone/>
            </a:pPr>
            <a:r>
              <a:rPr lang="fr-FR" sz="2600" b="1" dirty="0">
                <a:solidFill>
                  <a:schemeClr val="accent1"/>
                </a:solidFill>
                <a:latin typeface="Comic Sans MS" panose="030F0702030302020204" pitchFamily="66" charset="0"/>
              </a:rPr>
              <a:t>Les félins. </a:t>
            </a:r>
          </a:p>
          <a:p>
            <a:pPr marL="0" indent="0">
              <a:lnSpc>
                <a:spcPct val="120000"/>
              </a:lnSpc>
              <a:buNone/>
            </a:pPr>
            <a:r>
              <a:rPr lang="fr-FR" sz="2600" dirty="0">
                <a:latin typeface="Arial" panose="020B0604020202020204" pitchFamily="34" charset="0"/>
                <a:cs typeface="Arial" panose="020B0604020202020204" pitchFamily="34" charset="0"/>
              </a:rPr>
              <a:t>Les chats, les lions, les léopards</a:t>
            </a:r>
          </a:p>
          <a:p>
            <a:pPr marL="0" indent="0">
              <a:lnSpc>
                <a:spcPct val="120000"/>
              </a:lnSpc>
              <a:buNone/>
            </a:pPr>
            <a:r>
              <a:rPr lang="fr-FR" sz="2600" dirty="0">
                <a:latin typeface="Arial" panose="020B0604020202020204" pitchFamily="34" charset="0"/>
                <a:cs typeface="Arial" panose="020B0604020202020204" pitchFamily="34" charset="0"/>
              </a:rPr>
              <a:t>Les chats se déplacent dans le noir grâce à leur moustache. Les léopards se déplacent au moins à 150 km/h.  Les lions sont très intelligents.</a:t>
            </a:r>
          </a:p>
          <a:p>
            <a:pPr marL="0" indent="0">
              <a:lnSpc>
                <a:spcPct val="120000"/>
              </a:lnSpc>
              <a:buNone/>
            </a:pPr>
            <a:r>
              <a:rPr lang="fr-FR" sz="2600" dirty="0">
                <a:latin typeface="Arial" panose="020B0604020202020204" pitchFamily="34" charset="0"/>
                <a:cs typeface="Arial" panose="020B0604020202020204" pitchFamily="34" charset="0"/>
              </a:rPr>
              <a:t>Les femmes lions (les lionnes) chassent les zèbres. Les chats ont des griffes rétractables. Les lionceaux font environ 8 kg. Les chats font environ7 kg. Le Lion pèse environ entre 150 et 300 kg. Il existe plusieurs sortes de chats domestiques il existe des chats sauvages comme les chats à pieds noirs qu’ on trouve  en Afrique du Sud. Ils sont très féroces. Il existe aussi le chat pécheur il vie en Asie. Il y a plus de 30 sortes de chats domestiques et autant de chats sauvages. Il n’y a pas de chats sauvages en Australie.</a:t>
            </a:r>
          </a:p>
          <a:p>
            <a:pPr marL="0" indent="0">
              <a:lnSpc>
                <a:spcPct val="120000"/>
              </a:lnSpc>
              <a:buNone/>
            </a:pPr>
            <a:r>
              <a:rPr lang="fr-FR" sz="2600" dirty="0">
                <a:latin typeface="Arial" panose="020B0604020202020204" pitchFamily="34" charset="0"/>
                <a:cs typeface="Arial" panose="020B0604020202020204" pitchFamily="34" charset="0"/>
              </a:rPr>
              <a:t> </a:t>
            </a:r>
          </a:p>
          <a:p>
            <a:pPr marL="0" indent="0">
              <a:lnSpc>
                <a:spcPct val="120000"/>
              </a:lnSpc>
              <a:buNone/>
            </a:pPr>
            <a:r>
              <a:rPr lang="fr-FR" sz="2600" dirty="0">
                <a:solidFill>
                  <a:schemeClr val="accent1"/>
                </a:solidFill>
                <a:latin typeface="Comic Sans MS" panose="030F0702030302020204" pitchFamily="66" charset="0"/>
              </a:rPr>
              <a:t>Paul et Gabriel.      </a:t>
            </a:r>
          </a:p>
          <a:p>
            <a:pPr marL="0" indent="0">
              <a:buNone/>
            </a:pPr>
            <a:endParaRPr lang="fr-FR" dirty="0"/>
          </a:p>
        </p:txBody>
      </p:sp>
      <p:sp>
        <p:nvSpPr>
          <p:cNvPr id="4" name="Espace réservé du contenu 3">
            <a:extLst>
              <a:ext uri="{FF2B5EF4-FFF2-40B4-BE49-F238E27FC236}">
                <a16:creationId xmlns:a16="http://schemas.microsoft.com/office/drawing/2014/main" id="{C03CAB68-89D6-44A5-BDEA-D0EACDAC0013}"/>
              </a:ext>
            </a:extLst>
          </p:cNvPr>
          <p:cNvSpPr>
            <a:spLocks noGrp="1"/>
          </p:cNvSpPr>
          <p:nvPr>
            <p:ph sz="half" idx="2"/>
          </p:nvPr>
        </p:nvSpPr>
        <p:spPr>
          <a:xfrm>
            <a:off x="6172199" y="349651"/>
            <a:ext cx="5586211" cy="6143224"/>
          </a:xfrm>
          <a:solidFill>
            <a:schemeClr val="accent1">
              <a:lumMod val="20000"/>
              <a:lumOff val="80000"/>
            </a:schemeClr>
          </a:solidFill>
        </p:spPr>
        <p:txBody>
          <a:bodyPr>
            <a:normAutofit fontScale="70000" lnSpcReduction="20000"/>
          </a:bodyPr>
          <a:lstStyle/>
          <a:p>
            <a:pPr marL="0" indent="0">
              <a:lnSpc>
                <a:spcPct val="120000"/>
              </a:lnSpc>
              <a:buNone/>
            </a:pPr>
            <a:r>
              <a:rPr lang="fr-FR" i="1" dirty="0">
                <a:solidFill>
                  <a:srgbClr val="FF0000"/>
                </a:solidFill>
                <a:latin typeface="Comic Sans MS" panose="030F0702030302020204" pitchFamily="66" charset="0"/>
              </a:rPr>
              <a:t>                          </a:t>
            </a:r>
            <a:r>
              <a:rPr lang="fr-FR" b="1" dirty="0">
                <a:solidFill>
                  <a:schemeClr val="accent1"/>
                </a:solidFill>
                <a:latin typeface="Comic Sans MS" panose="030F0702030302020204" pitchFamily="66" charset="0"/>
              </a:rPr>
              <a:t>L’écureuil </a:t>
            </a:r>
            <a:r>
              <a:rPr lang="fr-FR" dirty="0">
                <a:solidFill>
                  <a:srgbClr val="FF0000"/>
                </a:solidFill>
                <a:latin typeface="Comic Sans MS" panose="030F0702030302020204" pitchFamily="66" charset="0"/>
              </a:rPr>
              <a:t>           </a:t>
            </a:r>
          </a:p>
          <a:p>
            <a:pPr marL="0" indent="0">
              <a:lnSpc>
                <a:spcPct val="120000"/>
              </a:lnSpc>
              <a:buNone/>
            </a:pPr>
            <a:r>
              <a:rPr lang="fr-FR" dirty="0">
                <a:latin typeface="Comic Sans MS" panose="030F0702030302020204" pitchFamily="66" charset="0"/>
              </a:rPr>
              <a:t>    L’écureuil est un petit rongeur  roux  avec le ventre tout blanc  et une queue  en panache .L’écureuil habite dans les arbres qu’il est capable de grimper à toute vitesse. Les petits de l’écureuil restent tout le temps  dans le nid de l’écureuil  entrain de dormir . </a:t>
            </a:r>
          </a:p>
          <a:p>
            <a:pPr marL="0" indent="0">
              <a:lnSpc>
                <a:spcPct val="120000"/>
              </a:lnSpc>
              <a:buNone/>
            </a:pPr>
            <a:r>
              <a:rPr lang="fr-FR" dirty="0">
                <a:latin typeface="Comic Sans MS" panose="030F0702030302020204" pitchFamily="66" charset="0"/>
              </a:rPr>
              <a:t>Le petit de l’écureuil ne restent pas très longtemps avec leur mère.</a:t>
            </a:r>
          </a:p>
          <a:p>
            <a:pPr marL="0" indent="0">
              <a:lnSpc>
                <a:spcPct val="120000"/>
              </a:lnSpc>
              <a:buNone/>
            </a:pPr>
            <a:r>
              <a:rPr lang="fr-FR" dirty="0">
                <a:latin typeface="Comic Sans MS" panose="030F0702030302020204" pitchFamily="66" charset="0"/>
              </a:rPr>
              <a:t>  Que mange l’écureuil ?</a:t>
            </a:r>
          </a:p>
          <a:p>
            <a:pPr marL="0" indent="0">
              <a:lnSpc>
                <a:spcPct val="120000"/>
              </a:lnSpc>
              <a:buNone/>
            </a:pPr>
            <a:r>
              <a:rPr lang="fr-FR" dirty="0">
                <a:latin typeface="Comic Sans MS" panose="030F0702030302020204" pitchFamily="66" charset="0"/>
              </a:rPr>
              <a:t>Il mange : des noisettes, des glands des petites bêtes.</a:t>
            </a:r>
          </a:p>
          <a:p>
            <a:pPr marL="0" indent="0">
              <a:lnSpc>
                <a:spcPct val="120000"/>
              </a:lnSpc>
              <a:buNone/>
            </a:pPr>
            <a:endParaRPr lang="fr-FR" dirty="0">
              <a:latin typeface="Comic Sans MS" panose="030F0702030302020204" pitchFamily="66" charset="0"/>
            </a:endParaRPr>
          </a:p>
          <a:p>
            <a:pPr marL="0" indent="0">
              <a:lnSpc>
                <a:spcPct val="120000"/>
              </a:lnSpc>
              <a:buNone/>
            </a:pPr>
            <a:r>
              <a:rPr lang="fr-FR" dirty="0">
                <a:solidFill>
                  <a:schemeClr val="accent1"/>
                </a:solidFill>
                <a:latin typeface="Comic Sans MS" panose="030F0702030302020204" pitchFamily="66" charset="0"/>
              </a:rPr>
              <a:t>Lina</a:t>
            </a:r>
          </a:p>
        </p:txBody>
      </p:sp>
      <p:pic>
        <p:nvPicPr>
          <p:cNvPr id="5" name="Image 4">
            <a:extLst>
              <a:ext uri="{FF2B5EF4-FFF2-40B4-BE49-F238E27FC236}">
                <a16:creationId xmlns:a16="http://schemas.microsoft.com/office/drawing/2014/main" id="{2A2186E6-435D-4FD3-9A42-EC0D23C512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29800" y="4972883"/>
            <a:ext cx="1440180" cy="1372672"/>
          </a:xfrm>
          <a:prstGeom prst="rect">
            <a:avLst/>
          </a:prstGeom>
        </p:spPr>
      </p:pic>
      <p:pic>
        <p:nvPicPr>
          <p:cNvPr id="6" name="Graphique 5" descr="Chat">
            <a:extLst>
              <a:ext uri="{FF2B5EF4-FFF2-40B4-BE49-F238E27FC236}">
                <a16:creationId xmlns:a16="http://schemas.microsoft.com/office/drawing/2014/main" id="{7611B136-2B68-45A0-BCB3-9E8DB48E1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82027" y="5202019"/>
            <a:ext cx="914400" cy="914400"/>
          </a:xfrm>
          <a:prstGeom prst="rect">
            <a:avLst/>
          </a:prstGeom>
        </p:spPr>
      </p:pic>
    </p:spTree>
    <p:extLst>
      <p:ext uri="{BB962C8B-B14F-4D97-AF65-F5344CB8AC3E}">
        <p14:creationId xmlns:p14="http://schemas.microsoft.com/office/powerpoint/2010/main" val="7592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518D28-C4E0-4587-8176-0400FCEF6ACC}"/>
              </a:ext>
            </a:extLst>
          </p:cNvPr>
          <p:cNvSpPr>
            <a:spLocks noGrp="1"/>
          </p:cNvSpPr>
          <p:nvPr>
            <p:ph type="title"/>
          </p:nvPr>
        </p:nvSpPr>
        <p:spPr>
          <a:xfrm>
            <a:off x="838200" y="228601"/>
            <a:ext cx="10515600" cy="1004986"/>
          </a:xfrm>
          <a:solidFill>
            <a:srgbClr val="7030A0"/>
          </a:solidFill>
        </p:spPr>
        <p:txBody>
          <a:bodyPr>
            <a:normAutofit/>
          </a:bodyPr>
          <a:lstStyle/>
          <a:p>
            <a:pPr algn="ctr"/>
            <a:r>
              <a:rPr lang="fr-FR" sz="3600" b="1" dirty="0">
                <a:latin typeface="Alamain" panose="020B0603050302020204" pitchFamily="34" charset="0"/>
              </a:rPr>
              <a:t>Nos avis </a:t>
            </a:r>
          </a:p>
        </p:txBody>
      </p:sp>
      <p:sp>
        <p:nvSpPr>
          <p:cNvPr id="3" name="Espace réservé du contenu 2">
            <a:extLst>
              <a:ext uri="{FF2B5EF4-FFF2-40B4-BE49-F238E27FC236}">
                <a16:creationId xmlns:a16="http://schemas.microsoft.com/office/drawing/2014/main" id="{5EBFCB4E-48FC-4828-BC1F-568A55C38535}"/>
              </a:ext>
            </a:extLst>
          </p:cNvPr>
          <p:cNvSpPr>
            <a:spLocks noGrp="1"/>
          </p:cNvSpPr>
          <p:nvPr>
            <p:ph sz="half" idx="1"/>
          </p:nvPr>
        </p:nvSpPr>
        <p:spPr>
          <a:solidFill>
            <a:srgbClr val="CC99FF"/>
          </a:solidFill>
        </p:spPr>
        <p:txBody>
          <a:bodyPr>
            <a:normAutofit fontScale="62500" lnSpcReduction="20000"/>
          </a:bodyPr>
          <a:lstStyle/>
          <a:p>
            <a:pPr marL="0" indent="0">
              <a:buNone/>
            </a:pPr>
            <a:r>
              <a:rPr lang="fr-FR" b="1" dirty="0"/>
              <a:t>FIFA 20 sur PS4</a:t>
            </a:r>
          </a:p>
          <a:p>
            <a:pPr marL="0" indent="0">
              <a:buNone/>
            </a:pPr>
            <a:r>
              <a:rPr lang="fr-FR" dirty="0"/>
              <a:t> </a:t>
            </a:r>
          </a:p>
          <a:p>
            <a:pPr marL="0" indent="0">
              <a:buNone/>
            </a:pPr>
            <a:r>
              <a:rPr lang="fr-FR" dirty="0"/>
              <a:t> </a:t>
            </a:r>
          </a:p>
          <a:p>
            <a:pPr marL="0" indent="0">
              <a:buNone/>
            </a:pPr>
            <a:r>
              <a:rPr lang="fr-FR" dirty="0"/>
              <a:t>Fifa 20 est un jeu de foot « super cool » sur PS4.Si vous aimez le foot vous allez adorer ce jeu vidéo. Sur ces jeux il y a Fifa stricte et on peut créer des équipes de rêve.</a:t>
            </a:r>
          </a:p>
          <a:p>
            <a:pPr marL="0" indent="0">
              <a:buNone/>
            </a:pPr>
            <a:r>
              <a:rPr lang="fr-FR" dirty="0"/>
              <a:t> Et il y a du football féminin et on peut fabriquer des joueurs et on peut modifier les joueurs qui existent réellement. Fifa 20 existe bientôt sur switch. </a:t>
            </a:r>
          </a:p>
          <a:p>
            <a:pPr marL="0" indent="0">
              <a:buNone/>
            </a:pPr>
            <a:r>
              <a:rPr lang="fr-FR" dirty="0"/>
              <a:t>Aussi on peut acheter des joueurs ayant une carrière.  Sur la démo il y a Zidane. Nous aimons bien ce jeu.</a:t>
            </a:r>
          </a:p>
          <a:p>
            <a:pPr marL="0" indent="0">
              <a:buNone/>
            </a:pPr>
            <a:r>
              <a:rPr lang="fr-FR" dirty="0"/>
              <a:t> </a:t>
            </a:r>
          </a:p>
          <a:p>
            <a:pPr marL="0" indent="0">
              <a:buNone/>
            </a:pPr>
            <a:r>
              <a:rPr lang="fr-FR" b="1" dirty="0" err="1"/>
              <a:t>Farell</a:t>
            </a:r>
            <a:r>
              <a:rPr lang="fr-FR" b="1" dirty="0"/>
              <a:t> et Mohamed </a:t>
            </a:r>
          </a:p>
          <a:p>
            <a:endParaRPr lang="fr-FR" dirty="0"/>
          </a:p>
        </p:txBody>
      </p:sp>
      <p:pic>
        <p:nvPicPr>
          <p:cNvPr id="6" name="Espace réservé du contenu 5" descr="Manette de jeu">
            <a:extLst>
              <a:ext uri="{FF2B5EF4-FFF2-40B4-BE49-F238E27FC236}">
                <a16:creationId xmlns:a16="http://schemas.microsoft.com/office/drawing/2014/main" id="{038D0D5E-8A2D-4104-BCE4-F91E9DA39D5C}"/>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9146" y="5262563"/>
            <a:ext cx="914400" cy="914400"/>
          </a:xfrm>
        </p:spPr>
      </p:pic>
      <p:sp>
        <p:nvSpPr>
          <p:cNvPr id="4" name="ZoneTexte 3">
            <a:extLst>
              <a:ext uri="{FF2B5EF4-FFF2-40B4-BE49-F238E27FC236}">
                <a16:creationId xmlns:a16="http://schemas.microsoft.com/office/drawing/2014/main" id="{5EC9B7C2-A7F5-4933-A710-38A54C896309}"/>
              </a:ext>
            </a:extLst>
          </p:cNvPr>
          <p:cNvSpPr txBox="1"/>
          <p:nvPr/>
        </p:nvSpPr>
        <p:spPr>
          <a:xfrm>
            <a:off x="6095999" y="1385888"/>
            <a:ext cx="5834063" cy="5078313"/>
          </a:xfrm>
          <a:prstGeom prst="rect">
            <a:avLst/>
          </a:prstGeom>
          <a:solidFill>
            <a:srgbClr val="CC99FF"/>
          </a:solidFill>
        </p:spPr>
        <p:txBody>
          <a:bodyPr wrap="square" rtlCol="0">
            <a:spAutoFit/>
          </a:bodyPr>
          <a:lstStyle/>
          <a:p>
            <a:pPr algn="ctr"/>
            <a:r>
              <a:rPr lang="fr-FR" dirty="0"/>
              <a:t>						             </a:t>
            </a:r>
            <a:r>
              <a:rPr lang="fr-FR" b="1" dirty="0"/>
              <a:t>CRITIQUE FORNITE</a:t>
            </a:r>
          </a:p>
          <a:p>
            <a:r>
              <a:rPr lang="fr-FR" dirty="0"/>
              <a:t>                                    GABIN ET ETHAN</a:t>
            </a:r>
          </a:p>
          <a:p>
            <a:endParaRPr lang="fr-FR" dirty="0"/>
          </a:p>
          <a:p>
            <a:r>
              <a:rPr lang="fr-FR" dirty="0" err="1"/>
              <a:t>Fornite</a:t>
            </a:r>
            <a:r>
              <a:rPr lang="fr-FR" dirty="0"/>
              <a:t> est un jeu de combat, ça se joue sur une mappe (une île) Il y a plusieurs modes de jeux il y a le mode solo, duo, section, foire d’empoigne, mode créatif.</a:t>
            </a:r>
          </a:p>
          <a:p>
            <a:r>
              <a:rPr lang="fr-FR" dirty="0"/>
              <a:t>Nous sautons d’un bus volant pour choisir la ville de notre choix. Quand nous atterrissons sur la mappe nous devons aller dans des maisons il faut trouver des armes pour faire des kils (tuer des gens) et essayer de faire top 1. </a:t>
            </a:r>
          </a:p>
          <a:p>
            <a:r>
              <a:rPr lang="fr-FR" dirty="0"/>
              <a:t>Il y a une boutique d’objets pour acheter des personnages, des danses, des revêtements et des pioches (la pioche sert à casser des arbres…) il y a des v-</a:t>
            </a:r>
            <a:r>
              <a:rPr lang="fr-FR" dirty="0" err="1"/>
              <a:t>buks</a:t>
            </a:r>
            <a:r>
              <a:rPr lang="fr-FR" dirty="0"/>
              <a:t> qui servent à payer les objets dans la boutique et le passe de combat.</a:t>
            </a:r>
          </a:p>
          <a:p>
            <a:r>
              <a:rPr lang="fr-FR" u="sng" dirty="0"/>
              <a:t>Point positif</a:t>
            </a:r>
            <a:r>
              <a:rPr lang="fr-FR" dirty="0"/>
              <a:t> : Il n’y a pas de sang et le jeu est gratuit $. </a:t>
            </a:r>
          </a:p>
          <a:p>
            <a:r>
              <a:rPr lang="fr-FR" u="sng" dirty="0"/>
              <a:t>Point négatif</a:t>
            </a:r>
            <a:r>
              <a:rPr lang="fr-FR" dirty="0"/>
              <a:t> : on aime y jouer parfois un peu trop et en parler aussi.</a:t>
            </a:r>
          </a:p>
        </p:txBody>
      </p:sp>
      <p:pic>
        <p:nvPicPr>
          <p:cNvPr id="7" name="Espace réservé du contenu 5" descr="Manette de jeu">
            <a:extLst>
              <a:ext uri="{FF2B5EF4-FFF2-40B4-BE49-F238E27FC236}">
                <a16:creationId xmlns:a16="http://schemas.microsoft.com/office/drawing/2014/main" id="{4359766E-E854-43E1-AC53-6F7B1AE43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00" y="1385888"/>
            <a:ext cx="914400" cy="914400"/>
          </a:xfrm>
          <a:prstGeom prst="rect">
            <a:avLst/>
          </a:prstGeom>
        </p:spPr>
      </p:pic>
    </p:spTree>
    <p:extLst>
      <p:ext uri="{BB962C8B-B14F-4D97-AF65-F5344CB8AC3E}">
        <p14:creationId xmlns:p14="http://schemas.microsoft.com/office/powerpoint/2010/main" val="146089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3920A9A-7AAB-494A-ABAB-1654EC3974D2}"/>
              </a:ext>
            </a:extLst>
          </p:cNvPr>
          <p:cNvSpPr txBox="1"/>
          <p:nvPr/>
        </p:nvSpPr>
        <p:spPr>
          <a:xfrm>
            <a:off x="214313" y="256470"/>
            <a:ext cx="11644312" cy="6463308"/>
          </a:xfrm>
          <a:prstGeom prst="rect">
            <a:avLst/>
          </a:prstGeom>
          <a:solidFill>
            <a:srgbClr val="CC66FF"/>
          </a:solidFill>
        </p:spPr>
        <p:txBody>
          <a:bodyPr wrap="square" rtlCol="0">
            <a:spAutoFit/>
          </a:bodyPr>
          <a:lstStyle/>
          <a:p>
            <a:r>
              <a:rPr lang="fr-FR" dirty="0"/>
              <a:t>	</a:t>
            </a:r>
          </a:p>
          <a:p>
            <a:endParaRPr lang="fr-FR" dirty="0"/>
          </a:p>
          <a:p>
            <a:endParaRPr lang="fr-FR" dirty="0"/>
          </a:p>
          <a:p>
            <a:pPr algn="ctr"/>
            <a:r>
              <a:rPr lang="fr-FR" b="1" dirty="0">
                <a:latin typeface="Agency FB" panose="020B0503020202020204" pitchFamily="34" charset="0"/>
              </a:rPr>
              <a:t>La transat Jaques Vabre</a:t>
            </a:r>
          </a:p>
          <a:p>
            <a:pPr algn="ctr"/>
            <a:r>
              <a:rPr lang="fr-FR" b="1" dirty="0">
                <a:latin typeface="Agency FB" panose="020B0503020202020204" pitchFamily="34" charset="0"/>
              </a:rPr>
              <a:t>Par Paul et Gabriel</a:t>
            </a:r>
          </a:p>
          <a:p>
            <a:endParaRPr lang="fr-FR" dirty="0"/>
          </a:p>
          <a:p>
            <a:r>
              <a:rPr lang="fr-FR" dirty="0"/>
              <a:t>La transat Jaques Vabre est une course de bateau connu qui se déroule tous les 2 ans.</a:t>
            </a:r>
          </a:p>
          <a:p>
            <a:r>
              <a:rPr lang="fr-FR" dirty="0"/>
              <a:t>En 1993 la marque de café Vabre souhaite créer u.ne course de bateaux à voile. </a:t>
            </a:r>
          </a:p>
          <a:p>
            <a:r>
              <a:rPr lang="fr-FR" dirty="0"/>
              <a:t>Il y a les class 40 les multi 50 et les IMOCA </a:t>
            </a:r>
          </a:p>
          <a:p>
            <a:r>
              <a:rPr lang="fr-FR" dirty="0"/>
              <a:t>Les multi 50 (multicoques) sont les plus rapides ils mesurent 15,24 m </a:t>
            </a:r>
          </a:p>
          <a:p>
            <a:r>
              <a:rPr lang="fr-FR" dirty="0"/>
              <a:t>Les IMOCA sont les plus grands il mesures 18,28 m.</a:t>
            </a:r>
          </a:p>
          <a:p>
            <a:r>
              <a:rPr lang="fr-FR" dirty="0"/>
              <a:t>Les class 40 sont les plus petits et les plus lents .</a:t>
            </a:r>
          </a:p>
          <a:p>
            <a:r>
              <a:rPr lang="fr-FR" dirty="0"/>
              <a:t>C’est une course en duo, 2 navigateurs par bateau.</a:t>
            </a:r>
          </a:p>
          <a:p>
            <a:r>
              <a:rPr lang="fr-FR" dirty="0"/>
              <a:t>Pour se repérer, sur un bateau, on utilise un vocabulaire spécifique 1 bâbord la droite 2 tribord la gauche.  </a:t>
            </a:r>
          </a:p>
          <a:p>
            <a:endParaRPr lang="fr-FR" dirty="0"/>
          </a:p>
          <a:p>
            <a:r>
              <a:rPr lang="fr-FR" dirty="0"/>
              <a:t>Résultats de cette année: </a:t>
            </a:r>
          </a:p>
          <a:p>
            <a:pPr marL="285750" indent="-285750">
              <a:buFontTx/>
              <a:buChar char="-"/>
            </a:pPr>
            <a:r>
              <a:rPr lang="fr-FR" dirty="0"/>
              <a:t>Class 40 remporté par Crédit Mutuel (Ian </a:t>
            </a:r>
            <a:r>
              <a:rPr lang="fr-FR" dirty="0" err="1"/>
              <a:t>Lippinski</a:t>
            </a:r>
            <a:r>
              <a:rPr lang="fr-FR" dirty="0"/>
              <a:t> et Adrien Hardy) en 17jours </a:t>
            </a:r>
          </a:p>
          <a:p>
            <a:pPr marL="285750" indent="-285750">
              <a:buFontTx/>
              <a:buChar char="-"/>
            </a:pPr>
            <a:r>
              <a:rPr lang="fr-FR" dirty="0"/>
              <a:t> Multi 50 remporté par Groupe GCA-Mille et un sourires (Gilles </a:t>
            </a:r>
            <a:r>
              <a:rPr lang="fr-FR" dirty="0" err="1"/>
              <a:t>Lamiré</a:t>
            </a:r>
            <a:r>
              <a:rPr lang="fr-FR" dirty="0"/>
              <a:t> et Antoine Carpentier) en 11jours </a:t>
            </a:r>
          </a:p>
          <a:p>
            <a:pPr marL="285750" indent="-285750">
              <a:buFontTx/>
              <a:buChar char="-"/>
            </a:pPr>
            <a:r>
              <a:rPr lang="fr-FR" dirty="0"/>
              <a:t>IMOCA remporté par APIVIA ( Charlie </a:t>
            </a:r>
            <a:r>
              <a:rPr lang="fr-FR" dirty="0" err="1"/>
              <a:t>Dalin</a:t>
            </a:r>
            <a:r>
              <a:rPr lang="fr-FR" dirty="0"/>
              <a:t> et Yann </a:t>
            </a:r>
            <a:r>
              <a:rPr lang="fr-FR" dirty="0" err="1"/>
              <a:t>Eliès</a:t>
            </a:r>
            <a:r>
              <a:rPr lang="fr-FR" dirty="0"/>
              <a:t>) en 13jours.</a:t>
            </a:r>
          </a:p>
          <a:p>
            <a:pPr marL="285750" indent="-285750">
              <a:buFontTx/>
              <a:buChar char="-"/>
            </a:pPr>
            <a:endParaRPr lang="fr-FR" dirty="0"/>
          </a:p>
          <a:p>
            <a:r>
              <a:rPr lang="fr-FR" dirty="0"/>
              <a:t>On a fait des recherches dessus, on a choisi un bateau et on a suivi la course à la maison et à l’école.</a:t>
            </a:r>
          </a:p>
          <a:p>
            <a:pPr marL="285750" indent="-285750">
              <a:buFontTx/>
              <a:buChar char="-"/>
            </a:pPr>
            <a:endParaRPr lang="fr-FR" dirty="0"/>
          </a:p>
          <a:p>
            <a:pPr marL="285750" indent="-285750">
              <a:buFontTx/>
              <a:buChar char="-"/>
            </a:pPr>
            <a:endParaRPr lang="fr-FR" dirty="0"/>
          </a:p>
        </p:txBody>
      </p:sp>
      <p:pic>
        <p:nvPicPr>
          <p:cNvPr id="3" name="Graphique 2" descr="Voilier">
            <a:extLst>
              <a:ext uri="{FF2B5EF4-FFF2-40B4-BE49-F238E27FC236}">
                <a16:creationId xmlns:a16="http://schemas.microsoft.com/office/drawing/2014/main" id="{5368C639-CC55-414C-835F-C4A22661CF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5899" y="256470"/>
            <a:ext cx="914400" cy="914400"/>
          </a:xfrm>
          <a:prstGeom prst="rect">
            <a:avLst/>
          </a:prstGeom>
        </p:spPr>
      </p:pic>
    </p:spTree>
    <p:extLst>
      <p:ext uri="{BB962C8B-B14F-4D97-AF65-F5344CB8AC3E}">
        <p14:creationId xmlns:p14="http://schemas.microsoft.com/office/powerpoint/2010/main" val="3508435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EA883-82A4-4AF4-BA90-04840563EFD9}"/>
              </a:ext>
            </a:extLst>
          </p:cNvPr>
          <p:cNvSpPr/>
          <p:nvPr/>
        </p:nvSpPr>
        <p:spPr>
          <a:xfrm>
            <a:off x="90311" y="180622"/>
            <a:ext cx="11796889" cy="5620641"/>
          </a:xfrm>
          <a:prstGeom prst="rect">
            <a:avLst/>
          </a:prstGeom>
          <a:solidFill>
            <a:srgbClr val="CC66FF"/>
          </a:solidFill>
        </p:spPr>
        <p:txBody>
          <a:bodyPr wrap="square">
            <a:spAutoFit/>
          </a:bodyPr>
          <a:lstStyle/>
          <a:p>
            <a:pPr algn="ctr">
              <a:lnSpc>
                <a:spcPct val="107000"/>
              </a:lnSpc>
              <a:spcAft>
                <a:spcPts val="800"/>
              </a:spcAft>
            </a:pPr>
            <a:endParaRPr lang="fr-FR" sz="1400" b="1" dirty="0">
              <a:latin typeface="Alamain" panose="020B06030503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latin typeface="Agency FB" panose="020B0503020202020204" pitchFamily="34" charset="0"/>
                <a:ea typeface="Calibri" panose="020F0502020204030204" pitchFamily="34" charset="0"/>
                <a:cs typeface="Times New Roman" panose="02020603050405020304" pitchFamily="18" charset="0"/>
              </a:rPr>
              <a:t>LA CANTINE    un reportage par Rihanna et Sixtine</a:t>
            </a:r>
          </a:p>
          <a:p>
            <a:pPr>
              <a:spcAft>
                <a:spcPts val="0"/>
              </a:spcAft>
            </a:pPr>
            <a:r>
              <a:rPr lang="fr-FR" kern="1400" spc="-50" dirty="0">
                <a:latin typeface="Agency FB" panose="020B0503020202020204" pitchFamily="34" charset="0"/>
                <a:ea typeface="Times New Roman" panose="02020603050405020304" pitchFamily="18" charset="0"/>
                <a:cs typeface="Times New Roman" panose="02020603050405020304" pitchFamily="18" charset="0"/>
              </a:rPr>
              <a:t>                                                 </a:t>
            </a:r>
            <a:endParaRPr lang="fr-FR" dirty="0">
              <a:latin typeface="Agency FB" panose="020B0503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D’où vient ce que nous mangeons à la cantine, les entrées, les plats, les desserts et le pain ? </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65% des enfants  de l’école mangent à la cantine.</a:t>
            </a:r>
          </a:p>
          <a:p>
            <a:pPr algn="ctr">
              <a:lnSpc>
                <a:spcPct val="107000"/>
              </a:lnSpc>
              <a:spcAft>
                <a:spcPts val="800"/>
              </a:spcAft>
            </a:pPr>
            <a:endParaRPr lang="fr-FR" sz="1400" dirty="0">
              <a:latin typeface="Agency FB" panose="020B0503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Questions posées aux dames de services : </a:t>
            </a:r>
          </a:p>
          <a:p>
            <a:pPr marL="342900" lvl="0" indent="-342900" algn="ctr">
              <a:lnSpc>
                <a:spcPct val="107000"/>
              </a:lnSpc>
              <a:spcAft>
                <a:spcPts val="800"/>
              </a:spcAft>
              <a:buFont typeface="Calibri" panose="020F0502020204030204" pitchFamily="34" charset="0"/>
              <a:buChar char="-"/>
            </a:pPr>
            <a:r>
              <a:rPr lang="fr-FR" sz="1400" b="1" dirty="0">
                <a:latin typeface="Agency FB" panose="020B0503020202020204" pitchFamily="34" charset="0"/>
                <a:ea typeface="Calibri" panose="020F0502020204030204" pitchFamily="34" charset="0"/>
                <a:cs typeface="Times New Roman" panose="02020603050405020304" pitchFamily="18" charset="0"/>
              </a:rPr>
              <a:t>Viennent – t- ils de </a:t>
            </a:r>
            <a:r>
              <a:rPr lang="fr-FR" sz="1400" b="1" dirty="0" err="1">
                <a:latin typeface="Agency FB" panose="020B0503020202020204" pitchFamily="34" charset="0"/>
                <a:ea typeface="Calibri" panose="020F0502020204030204" pitchFamily="34" charset="0"/>
                <a:cs typeface="Times New Roman" panose="02020603050405020304" pitchFamily="18" charset="0"/>
              </a:rPr>
              <a:t>Sogeres</a:t>
            </a:r>
            <a:r>
              <a:rPr lang="fr-FR" sz="1400" b="1" dirty="0">
                <a:latin typeface="Agency FB" panose="020B0503020202020204" pitchFamily="34" charset="0"/>
                <a:ea typeface="Calibri" panose="020F0502020204030204" pitchFamily="34" charset="0"/>
                <a:cs typeface="Times New Roman" panose="02020603050405020304" pitchFamily="18" charset="0"/>
              </a:rPr>
              <a:t> ? </a:t>
            </a:r>
            <a:r>
              <a:rPr lang="fr-FR" sz="1400" dirty="0">
                <a:latin typeface="Agency FB" panose="020B0503020202020204" pitchFamily="34" charset="0"/>
                <a:ea typeface="Calibri" panose="020F0502020204030204" pitchFamily="34" charset="0"/>
                <a:cs typeface="Times New Roman" panose="02020603050405020304" pitchFamily="18" charset="0"/>
              </a:rPr>
              <a:t>Oui les plats viennent de </a:t>
            </a:r>
            <a:r>
              <a:rPr lang="fr-FR" sz="1400" dirty="0" err="1">
                <a:latin typeface="Agency FB" panose="020B0503020202020204" pitchFamily="34" charset="0"/>
                <a:ea typeface="Calibri" panose="020F0502020204030204" pitchFamily="34" charset="0"/>
                <a:cs typeface="Times New Roman" panose="02020603050405020304" pitchFamily="18" charset="0"/>
              </a:rPr>
              <a:t>Sogeres</a:t>
            </a:r>
            <a:r>
              <a:rPr lang="fr-FR" sz="1400" dirty="0">
                <a:latin typeface="Agency FB" panose="020B0503020202020204" pitchFamily="34" charset="0"/>
                <a:ea typeface="Calibri" panose="020F0502020204030204" pitchFamily="34" charset="0"/>
                <a:cs typeface="Times New Roman" panose="02020603050405020304" pitchFamily="18" charset="0"/>
              </a:rPr>
              <a:t>.</a:t>
            </a:r>
          </a:p>
          <a:p>
            <a:pPr marL="342900" lvl="0" indent="-342900" algn="ctr">
              <a:lnSpc>
                <a:spcPct val="107000"/>
              </a:lnSpc>
              <a:spcAft>
                <a:spcPts val="800"/>
              </a:spcAft>
              <a:buFont typeface="Calibri" panose="020F0502020204030204" pitchFamily="34" charset="0"/>
              <a:buChar char="-"/>
            </a:pPr>
            <a:r>
              <a:rPr lang="fr-FR" sz="1400" b="1" dirty="0">
                <a:latin typeface="Agency FB" panose="020B0503020202020204" pitchFamily="34" charset="0"/>
                <a:ea typeface="Calibri" panose="020F0502020204030204" pitchFamily="34" charset="0"/>
                <a:cs typeface="Times New Roman" panose="02020603050405020304" pitchFamily="18" charset="0"/>
              </a:rPr>
              <a:t>Est-ce que les parents d’élèves y sont- pour quelque chose ? </a:t>
            </a:r>
            <a:r>
              <a:rPr lang="fr-FR" sz="1400" dirty="0">
                <a:latin typeface="Agency FB" panose="020B0503020202020204" pitchFamily="34" charset="0"/>
                <a:ea typeface="Calibri" panose="020F0502020204030204" pitchFamily="34" charset="0"/>
                <a:cs typeface="Times New Roman" panose="02020603050405020304" pitchFamily="18" charset="0"/>
              </a:rPr>
              <a:t>Oui les parents d’élèves y sont pour quelque chose. Ils font partis d’une commission qui discute des menus plusieurs fois par an.</a:t>
            </a:r>
            <a:r>
              <a:rPr lang="fr-FR" sz="1400" b="1" dirty="0">
                <a:latin typeface="Agency FB" panose="020B0503020202020204" pitchFamily="34" charset="0"/>
                <a:ea typeface="Calibri" panose="020F0502020204030204" pitchFamily="34" charset="0"/>
                <a:cs typeface="Times New Roman" panose="02020603050405020304" pitchFamily="18" charset="0"/>
              </a:rPr>
              <a:t> </a:t>
            </a:r>
          </a:p>
          <a:p>
            <a:pPr marL="342900" lvl="0" indent="-342900" algn="ctr">
              <a:lnSpc>
                <a:spcPct val="107000"/>
              </a:lnSpc>
              <a:spcAft>
                <a:spcPts val="800"/>
              </a:spcAft>
              <a:buFont typeface="Calibri" panose="020F0502020204030204" pitchFamily="34" charset="0"/>
              <a:buChar char="-"/>
            </a:pPr>
            <a:r>
              <a:rPr lang="fr-FR" sz="1400" b="1" dirty="0">
                <a:latin typeface="Agency FB" panose="020B0503020202020204" pitchFamily="34" charset="0"/>
                <a:ea typeface="Calibri" panose="020F0502020204030204" pitchFamily="34" charset="0"/>
                <a:cs typeface="Times New Roman" panose="02020603050405020304" pitchFamily="18" charset="0"/>
              </a:rPr>
              <a:t>Qui décident nos plats ? </a:t>
            </a:r>
            <a:r>
              <a:rPr lang="fr-FR" sz="1400" dirty="0">
                <a:latin typeface="Agency FB" panose="020B0503020202020204" pitchFamily="34" charset="0"/>
                <a:ea typeface="Calibri" panose="020F0502020204030204" pitchFamily="34" charset="0"/>
                <a:cs typeface="Times New Roman" panose="02020603050405020304" pitchFamily="18" charset="0"/>
              </a:rPr>
              <a:t>Ce sont la </a:t>
            </a:r>
            <a:r>
              <a:rPr lang="fr-FR" sz="1400" dirty="0" err="1">
                <a:latin typeface="Agency FB" panose="020B0503020202020204" pitchFamily="34" charset="0"/>
                <a:ea typeface="Calibri" panose="020F0502020204030204" pitchFamily="34" charset="0"/>
                <a:cs typeface="Times New Roman" panose="02020603050405020304" pitchFamily="18" charset="0"/>
              </a:rPr>
              <a:t>Sogeres</a:t>
            </a:r>
            <a:r>
              <a:rPr lang="fr-FR" sz="1400" dirty="0">
                <a:latin typeface="Agency FB" panose="020B0503020202020204" pitchFamily="34" charset="0"/>
                <a:ea typeface="Calibri" panose="020F0502020204030204" pitchFamily="34" charset="0"/>
                <a:cs typeface="Times New Roman" panose="02020603050405020304" pitchFamily="18" charset="0"/>
              </a:rPr>
              <a:t> et les parents d’élèves qui décident nos plats à l’aide de conseil de nutritionnistes. Chaque semaine il y a un repas végétarien.</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Voici un petit exemple de ce que nous avons mangez une semaine : </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LUNDI : nous avons mangé des épinards et du poisson</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MARDI : nous avons mangé de la ratatouille et de la viande ;</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JEUDI : nous avons mangé des boulettes de mouton, du riz et du chou-fleur</a:t>
            </a:r>
          </a:p>
          <a:p>
            <a:pPr algn="ctr">
              <a:lnSpc>
                <a:spcPct val="107000"/>
              </a:lnSpc>
              <a:spcAft>
                <a:spcPts val="800"/>
              </a:spcAft>
            </a:pPr>
            <a:r>
              <a:rPr lang="fr-FR" sz="1400" dirty="0">
                <a:latin typeface="Agency FB" panose="020B0503020202020204" pitchFamily="34" charset="0"/>
                <a:ea typeface="Calibri" panose="020F0502020204030204" pitchFamily="34" charset="0"/>
                <a:cs typeface="Times New Roman" panose="02020603050405020304" pitchFamily="18" charset="0"/>
              </a:rPr>
              <a:t>VENDREDI : boulette de soja, de la semoule et des légumes (végétarien)</a:t>
            </a:r>
          </a:p>
          <a:p>
            <a:pPr>
              <a:lnSpc>
                <a:spcPct val="107000"/>
              </a:lnSpc>
              <a:spcAft>
                <a:spcPts val="800"/>
              </a:spcAft>
            </a:pPr>
            <a:r>
              <a:rPr lang="fr-FR" sz="12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11" name="Graphique 10" descr="Fourchette et couteau">
            <a:extLst>
              <a:ext uri="{FF2B5EF4-FFF2-40B4-BE49-F238E27FC236}">
                <a16:creationId xmlns:a16="http://schemas.microsoft.com/office/drawing/2014/main" id="{9AC3D4BD-2A08-417D-82EC-4D2DA99068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8788" y="450669"/>
            <a:ext cx="914400" cy="914400"/>
          </a:xfrm>
          <a:prstGeom prst="rect">
            <a:avLst/>
          </a:prstGeom>
        </p:spPr>
      </p:pic>
      <p:pic>
        <p:nvPicPr>
          <p:cNvPr id="13" name="Graphique 12" descr="Assiette">
            <a:extLst>
              <a:ext uri="{FF2B5EF4-FFF2-40B4-BE49-F238E27FC236}">
                <a16:creationId xmlns:a16="http://schemas.microsoft.com/office/drawing/2014/main" id="{F91AE52A-E432-4418-A75F-9A638A5834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2869" y="450669"/>
            <a:ext cx="914400" cy="914400"/>
          </a:xfrm>
          <a:prstGeom prst="rect">
            <a:avLst/>
          </a:prstGeom>
        </p:spPr>
      </p:pic>
      <p:pic>
        <p:nvPicPr>
          <p:cNvPr id="15" name="Graphique 14" descr="Pomme">
            <a:extLst>
              <a:ext uri="{FF2B5EF4-FFF2-40B4-BE49-F238E27FC236}">
                <a16:creationId xmlns:a16="http://schemas.microsoft.com/office/drawing/2014/main" id="{7A90098A-7C00-4B9A-86D3-CB40B55E72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034" y="5492931"/>
            <a:ext cx="914400" cy="914400"/>
          </a:xfrm>
          <a:prstGeom prst="rect">
            <a:avLst/>
          </a:prstGeom>
        </p:spPr>
      </p:pic>
      <p:pic>
        <p:nvPicPr>
          <p:cNvPr id="17" name="Graphique 16" descr="Cuisse de poulet">
            <a:extLst>
              <a:ext uri="{FF2B5EF4-FFF2-40B4-BE49-F238E27FC236}">
                <a16:creationId xmlns:a16="http://schemas.microsoft.com/office/drawing/2014/main" id="{2789BDEA-54D8-4DF4-8532-CC9EB31BF7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589623" y="5762978"/>
            <a:ext cx="914400" cy="914400"/>
          </a:xfrm>
          <a:prstGeom prst="rect">
            <a:avLst/>
          </a:prstGeom>
        </p:spPr>
      </p:pic>
    </p:spTree>
    <p:extLst>
      <p:ext uri="{BB962C8B-B14F-4D97-AF65-F5344CB8AC3E}">
        <p14:creationId xmlns:p14="http://schemas.microsoft.com/office/powerpoint/2010/main" val="375715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re 4">
            <a:extLst>
              <a:ext uri="{FF2B5EF4-FFF2-40B4-BE49-F238E27FC236}">
                <a16:creationId xmlns:a16="http://schemas.microsoft.com/office/drawing/2014/main" id="{B43CFBB7-8E8F-47C5-ADE0-CAA664D5B85A}"/>
              </a:ext>
            </a:extLst>
          </p:cNvPr>
          <p:cNvSpPr>
            <a:spLocks noGrp="1"/>
          </p:cNvSpPr>
          <p:nvPr>
            <p:ph type="title"/>
          </p:nvPr>
        </p:nvSpPr>
        <p:spPr>
          <a:xfrm>
            <a:off x="804672" y="1412489"/>
            <a:ext cx="2871095" cy="2156621"/>
          </a:xfrm>
        </p:spPr>
        <p:txBody>
          <a:bodyPr anchor="t">
            <a:normAutofit/>
          </a:bodyPr>
          <a:lstStyle/>
          <a:p>
            <a:r>
              <a:rPr lang="fr-FR" sz="2800" b="1">
                <a:solidFill>
                  <a:srgbClr val="FFFFFF"/>
                </a:solidFill>
              </a:rPr>
              <a:t>L’interview du directeur de l’école</a:t>
            </a:r>
            <a:br>
              <a:rPr lang="fr-FR" sz="2800" b="1">
                <a:solidFill>
                  <a:srgbClr val="FFFFFF"/>
                </a:solidFill>
              </a:rPr>
            </a:br>
            <a:r>
              <a:rPr lang="fr-FR" sz="2800" b="1">
                <a:solidFill>
                  <a:srgbClr val="FFFFFF"/>
                </a:solidFill>
              </a:rPr>
              <a:t>par Fatoumata et Tessa</a:t>
            </a:r>
          </a:p>
        </p:txBody>
      </p:sp>
      <p:sp>
        <p:nvSpPr>
          <p:cNvPr id="9" name="Espace réservé du contenu 8">
            <a:extLst>
              <a:ext uri="{FF2B5EF4-FFF2-40B4-BE49-F238E27FC236}">
                <a16:creationId xmlns:a16="http://schemas.microsoft.com/office/drawing/2014/main" id="{4EF376E8-EDFF-42FA-B185-4F71FA3C6B91}"/>
              </a:ext>
            </a:extLst>
          </p:cNvPr>
          <p:cNvSpPr>
            <a:spLocks noGrp="1"/>
          </p:cNvSpPr>
          <p:nvPr>
            <p:ph sz="half" idx="1"/>
          </p:nvPr>
        </p:nvSpPr>
        <p:spPr>
          <a:xfrm>
            <a:off x="5198993" y="1412489"/>
            <a:ext cx="2926080" cy="4363844"/>
          </a:xfrm>
        </p:spPr>
        <p:txBody>
          <a:bodyPr>
            <a:normAutofit/>
          </a:bodyPr>
          <a:lstStyle/>
          <a:p>
            <a:pPr marL="0" indent="0">
              <a:buNone/>
            </a:pPr>
            <a:r>
              <a:rPr lang="fr-FR" sz="1100">
                <a:latin typeface="Arial" panose="020B0604020202020204" pitchFamily="34" charset="0"/>
                <a:cs typeface="Arial" panose="020B0604020202020204" pitchFamily="34" charset="0"/>
              </a:rPr>
              <a:t>Interview de Mr Bontemps faite le jeudi 21 novembre 2019.</a:t>
            </a:r>
          </a:p>
          <a:p>
            <a:pPr marL="0" indent="0">
              <a:buNone/>
            </a:pPr>
            <a:r>
              <a:rPr lang="fr-FR" sz="1100">
                <a:latin typeface="Arial" panose="020B0604020202020204" pitchFamily="34" charset="0"/>
                <a:cs typeface="Arial" panose="020B0604020202020204" pitchFamily="34" charset="0"/>
              </a:rPr>
              <a:t> </a:t>
            </a:r>
          </a:p>
          <a:p>
            <a:pPr marL="0" indent="0">
              <a:buNone/>
            </a:pPr>
            <a:r>
              <a:rPr lang="fr-FR" sz="1100" b="1">
                <a:latin typeface="Arial" panose="020B0604020202020204" pitchFamily="34" charset="0"/>
                <a:cs typeface="Arial" panose="020B0604020202020204" pitchFamily="34" charset="0"/>
              </a:rPr>
              <a:t>Aimez-vous votre travail ? </a:t>
            </a:r>
            <a:r>
              <a:rPr lang="fr-FR" sz="1100">
                <a:latin typeface="Arial" panose="020B0604020202020204" pitchFamily="34" charset="0"/>
                <a:cs typeface="Arial" panose="020B0604020202020204" pitchFamily="34" charset="0"/>
              </a:rPr>
              <a:t>oui </a:t>
            </a:r>
          </a:p>
          <a:p>
            <a:pPr marL="0" indent="0">
              <a:buNone/>
            </a:pPr>
            <a:endParaRPr lang="fr-FR" sz="1100">
              <a:latin typeface="Arial" panose="020B0604020202020204" pitchFamily="34" charset="0"/>
              <a:cs typeface="Arial" panose="020B0604020202020204" pitchFamily="34" charset="0"/>
            </a:endParaRPr>
          </a:p>
          <a:p>
            <a:pPr marL="0" indent="0">
              <a:buNone/>
            </a:pPr>
            <a:r>
              <a:rPr lang="fr-FR" sz="1100" b="1">
                <a:latin typeface="Arial" panose="020B0604020202020204" pitchFamily="34" charset="0"/>
                <a:cs typeface="Arial" panose="020B0604020202020204" pitchFamily="34" charset="0"/>
              </a:rPr>
              <a:t>Quand vous étiez   petit   voulez-vous faire ce travail ? Rêviez-vous d’un autre métier ? </a:t>
            </a:r>
            <a:r>
              <a:rPr lang="fr-FR" sz="1100">
                <a:latin typeface="Arial" panose="020B0604020202020204" pitchFamily="34" charset="0"/>
                <a:cs typeface="Arial" panose="020B0604020202020204" pitchFamily="34" charset="0"/>
              </a:rPr>
              <a:t>oui et non</a:t>
            </a:r>
          </a:p>
          <a:p>
            <a:pPr marL="0" indent="0">
              <a:buNone/>
            </a:pPr>
            <a:endParaRPr lang="fr-FR" sz="1100" b="1">
              <a:latin typeface="Arial" panose="020B0604020202020204" pitchFamily="34" charset="0"/>
              <a:cs typeface="Arial" panose="020B0604020202020204" pitchFamily="34" charset="0"/>
            </a:endParaRPr>
          </a:p>
          <a:p>
            <a:pPr marL="0" indent="0">
              <a:buNone/>
            </a:pPr>
            <a:r>
              <a:rPr lang="fr-FR" sz="1100" b="1">
                <a:latin typeface="Arial" panose="020B0604020202020204" pitchFamily="34" charset="0"/>
                <a:cs typeface="Arial" panose="020B0604020202020204" pitchFamily="34" charset="0"/>
              </a:rPr>
              <a:t>Depuis combien de temps êtes-vous directeur ? </a:t>
            </a:r>
            <a:r>
              <a:rPr lang="fr-FR" sz="1100">
                <a:latin typeface="Arial" panose="020B0604020202020204" pitchFamily="34" charset="0"/>
                <a:cs typeface="Arial" panose="020B0604020202020204" pitchFamily="34" charset="0"/>
              </a:rPr>
              <a:t>15 ans</a:t>
            </a:r>
          </a:p>
          <a:p>
            <a:pPr marL="0" indent="0">
              <a:buNone/>
            </a:pPr>
            <a:r>
              <a:rPr lang="fr-FR" sz="1100">
                <a:latin typeface="Arial" panose="020B0604020202020204" pitchFamily="34" charset="0"/>
                <a:cs typeface="Arial" panose="020B0604020202020204" pitchFamily="34" charset="0"/>
              </a:rPr>
              <a:t> </a:t>
            </a:r>
          </a:p>
          <a:p>
            <a:pPr marL="0" indent="0">
              <a:buNone/>
            </a:pPr>
            <a:r>
              <a:rPr lang="fr-FR" sz="1100" b="1">
                <a:latin typeface="Arial" panose="020B0604020202020204" pitchFamily="34" charset="0"/>
                <a:cs typeface="Arial" panose="020B0604020202020204" pitchFamily="34" charset="0"/>
              </a:rPr>
              <a:t>Aimez-vous votre école ? </a:t>
            </a:r>
            <a:r>
              <a:rPr lang="fr-FR" sz="1100">
                <a:latin typeface="Arial" panose="020B0604020202020204" pitchFamily="34" charset="0"/>
                <a:cs typeface="Arial" panose="020B0604020202020204" pitchFamily="34" charset="0"/>
              </a:rPr>
              <a:t>oui</a:t>
            </a:r>
          </a:p>
          <a:p>
            <a:pPr marL="0" indent="0">
              <a:buNone/>
            </a:pPr>
            <a:r>
              <a:rPr lang="fr-FR" sz="1100" b="1">
                <a:latin typeface="Arial" panose="020B0604020202020204" pitchFamily="34" charset="0"/>
                <a:cs typeface="Arial" panose="020B0604020202020204" pitchFamily="34" charset="0"/>
              </a:rPr>
              <a:t>Pourquoi faites-vous ce travail ? </a:t>
            </a:r>
            <a:r>
              <a:rPr lang="fr-FR" sz="1100">
                <a:latin typeface="Arial" panose="020B0604020202020204" pitchFamily="34" charset="0"/>
                <a:cs typeface="Arial" panose="020B0604020202020204" pitchFamily="34" charset="0"/>
              </a:rPr>
              <a:t>j’aime ce métier car je sens utile  </a:t>
            </a:r>
          </a:p>
          <a:p>
            <a:pPr marL="0" indent="0">
              <a:buNone/>
            </a:pPr>
            <a:r>
              <a:rPr lang="fr-FR" sz="1100">
                <a:latin typeface="Arial" panose="020B0604020202020204" pitchFamily="34" charset="0"/>
                <a:cs typeface="Arial" panose="020B0604020202020204" pitchFamily="34" charset="0"/>
              </a:rPr>
              <a:t> </a:t>
            </a:r>
          </a:p>
          <a:p>
            <a:pPr marL="0" indent="0">
              <a:buNone/>
            </a:pPr>
            <a:endParaRPr lang="fr-FR" sz="1100"/>
          </a:p>
          <a:p>
            <a:pPr marL="0" indent="0">
              <a:buNone/>
            </a:pPr>
            <a:r>
              <a:rPr lang="fr-FR" sz="1100"/>
              <a:t> </a:t>
            </a:r>
          </a:p>
        </p:txBody>
      </p:sp>
      <p:sp>
        <p:nvSpPr>
          <p:cNvPr id="10" name="Espace réservé du contenu 9">
            <a:extLst>
              <a:ext uri="{FF2B5EF4-FFF2-40B4-BE49-F238E27FC236}">
                <a16:creationId xmlns:a16="http://schemas.microsoft.com/office/drawing/2014/main" id="{1114B77C-A940-45BE-A3F3-31BE9B2301AC}"/>
              </a:ext>
            </a:extLst>
          </p:cNvPr>
          <p:cNvSpPr>
            <a:spLocks noGrp="1"/>
          </p:cNvSpPr>
          <p:nvPr>
            <p:ph sz="half" idx="2"/>
          </p:nvPr>
        </p:nvSpPr>
        <p:spPr>
          <a:xfrm>
            <a:off x="8451604" y="1412489"/>
            <a:ext cx="2926080" cy="4363844"/>
          </a:xfrm>
        </p:spPr>
        <p:txBody>
          <a:bodyPr>
            <a:normAutofit/>
          </a:bodyPr>
          <a:lstStyle/>
          <a:p>
            <a:pPr marL="0" indent="0">
              <a:buNone/>
            </a:pPr>
            <a:endParaRPr lang="fr-FR" sz="1400" b="1">
              <a:latin typeface="Arial" panose="020B0604020202020204" pitchFamily="34" charset="0"/>
              <a:cs typeface="Arial" panose="020B0604020202020204" pitchFamily="34" charset="0"/>
            </a:endParaRPr>
          </a:p>
          <a:p>
            <a:pPr marL="0" indent="0">
              <a:buNone/>
            </a:pPr>
            <a:r>
              <a:rPr lang="fr-FR" sz="1400" b="1">
                <a:latin typeface="Arial" panose="020B0604020202020204" pitchFamily="34" charset="0"/>
                <a:cs typeface="Arial" panose="020B0604020202020204" pitchFamily="34" charset="0"/>
              </a:rPr>
              <a:t>Pouvons-nous visiter votre bureau ? </a:t>
            </a:r>
            <a:r>
              <a:rPr lang="fr-FR" sz="1400">
                <a:latin typeface="Arial" panose="020B0604020202020204" pitchFamily="34" charset="0"/>
                <a:cs typeface="Arial" panose="020B0604020202020204" pitchFamily="34" charset="0"/>
              </a:rPr>
              <a:t>Oui</a:t>
            </a:r>
          </a:p>
          <a:p>
            <a:pPr marL="0" indent="0">
              <a:buNone/>
            </a:pPr>
            <a:r>
              <a:rPr lang="fr-FR" sz="1400">
                <a:latin typeface="Arial" panose="020B0604020202020204" pitchFamily="34" charset="0"/>
                <a:cs typeface="Arial" panose="020B0604020202020204" pitchFamily="34" charset="0"/>
              </a:rPr>
              <a:t> Nous avons visité son bureau</a:t>
            </a:r>
          </a:p>
          <a:p>
            <a:pPr marL="0" indent="0">
              <a:buNone/>
            </a:pPr>
            <a:r>
              <a:rPr lang="fr-FR" sz="1400">
                <a:latin typeface="Arial" panose="020B0604020202020204" pitchFamily="34" charset="0"/>
                <a:cs typeface="Arial" panose="020B0604020202020204" pitchFamily="34" charset="0"/>
              </a:rPr>
              <a:t>Il y a 2 pièces. Il  nous a montré les dossiers des   anciens   élèves. </a:t>
            </a:r>
          </a:p>
          <a:p>
            <a:pPr marL="0" indent="0">
              <a:buNone/>
            </a:pPr>
            <a:r>
              <a:rPr lang="fr-FR" sz="1400">
                <a:latin typeface="Arial" panose="020B0604020202020204" pitchFamily="34" charset="0"/>
                <a:cs typeface="Arial" panose="020B0604020202020204" pitchFamily="34" charset="0"/>
              </a:rPr>
              <a:t>Il   nous  a  montré  plein  de  livres  pour  l’école. Il nous a  fait visiter une pièce avec son lavabo et des placards. </a:t>
            </a:r>
          </a:p>
          <a:p>
            <a:pPr marL="0" indent="0">
              <a:buNone/>
            </a:pPr>
            <a:endParaRPr lang="fr-FR" sz="1400">
              <a:latin typeface="Arial" panose="020B0604020202020204" pitchFamily="34" charset="0"/>
              <a:cs typeface="Arial" panose="020B0604020202020204" pitchFamily="34" charset="0"/>
            </a:endParaRPr>
          </a:p>
          <a:p>
            <a:pPr marL="0" indent="0">
              <a:buNone/>
            </a:pPr>
            <a:r>
              <a:rPr lang="fr-FR" sz="1400" b="1">
                <a:latin typeface="Arial" panose="020B0604020202020204" pitchFamily="34" charset="0"/>
                <a:cs typeface="Arial" panose="020B0604020202020204" pitchFamily="34" charset="0"/>
              </a:rPr>
              <a:t>Est-ce que votre travail est dur ? </a:t>
            </a:r>
            <a:r>
              <a:rPr lang="fr-FR" sz="1400">
                <a:latin typeface="Arial" panose="020B0604020202020204" pitchFamily="34" charset="0"/>
                <a:cs typeface="Arial" panose="020B0604020202020204" pitchFamily="34" charset="0"/>
              </a:rPr>
              <a:t>il est compliqué. Il y a plein de choses différentes à faire dans une journée. </a:t>
            </a:r>
          </a:p>
          <a:p>
            <a:pPr marL="0" indent="0">
              <a:buNone/>
            </a:pPr>
            <a:r>
              <a:rPr lang="fr-FR" sz="1400" b="1">
                <a:latin typeface="Arial" panose="020B0604020202020204" pitchFamily="34" charset="0"/>
                <a:cs typeface="Arial" panose="020B0604020202020204" pitchFamily="34" charset="0"/>
              </a:rPr>
              <a:t>Aimez-vous les enfants de votre école ? </a:t>
            </a:r>
            <a:r>
              <a:rPr lang="fr-FR" sz="1400">
                <a:latin typeface="Arial" panose="020B0604020202020204" pitchFamily="34" charset="0"/>
                <a:cs typeface="Arial" panose="020B0604020202020204" pitchFamily="34" charset="0"/>
              </a:rPr>
              <a:t>Bien sûr. </a:t>
            </a:r>
          </a:p>
          <a:p>
            <a:pPr marL="0" indent="0">
              <a:buNone/>
            </a:pPr>
            <a:endParaRPr lang="fr-FR" sz="1400">
              <a:latin typeface="Arial" panose="020B0604020202020204" pitchFamily="34" charset="0"/>
              <a:cs typeface="Arial" panose="020B0604020202020204" pitchFamily="34" charset="0"/>
            </a:endParaRPr>
          </a:p>
          <a:p>
            <a:endParaRPr lang="fr-FR" sz="1400"/>
          </a:p>
        </p:txBody>
      </p:sp>
      <p:pic>
        <p:nvPicPr>
          <p:cNvPr id="3" name="Graphique 2" descr="Crayon">
            <a:extLst>
              <a:ext uri="{FF2B5EF4-FFF2-40B4-BE49-F238E27FC236}">
                <a16:creationId xmlns:a16="http://schemas.microsoft.com/office/drawing/2014/main" id="{DEA22C4B-A92F-4C3F-9D86-CAE2A07C5B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7828" y="5161845"/>
            <a:ext cx="914400" cy="914400"/>
          </a:xfrm>
          <a:prstGeom prst="rect">
            <a:avLst/>
          </a:prstGeom>
        </p:spPr>
      </p:pic>
      <p:pic>
        <p:nvPicPr>
          <p:cNvPr id="8" name="Graphique 7" descr="Livre ouvert">
            <a:extLst>
              <a:ext uri="{FF2B5EF4-FFF2-40B4-BE49-F238E27FC236}">
                <a16:creationId xmlns:a16="http://schemas.microsoft.com/office/drawing/2014/main" id="{50E4449C-2A26-488C-B0E1-4DDC040C4C7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0400" y="167267"/>
            <a:ext cx="914400" cy="914400"/>
          </a:xfrm>
          <a:prstGeom prst="rect">
            <a:avLst/>
          </a:prstGeom>
        </p:spPr>
      </p:pic>
      <p:pic>
        <p:nvPicPr>
          <p:cNvPr id="12" name="Graphique 11" descr="Cloche">
            <a:extLst>
              <a:ext uri="{FF2B5EF4-FFF2-40B4-BE49-F238E27FC236}">
                <a16:creationId xmlns:a16="http://schemas.microsoft.com/office/drawing/2014/main" id="{59B3D5B8-B324-4637-82DE-B2835BD6B9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8803" y="167267"/>
            <a:ext cx="914400" cy="914400"/>
          </a:xfrm>
          <a:prstGeom prst="rect">
            <a:avLst/>
          </a:prstGeom>
        </p:spPr>
      </p:pic>
      <p:pic>
        <p:nvPicPr>
          <p:cNvPr id="14" name="Graphique 13" descr="Employé de bureau">
            <a:extLst>
              <a:ext uri="{FF2B5EF4-FFF2-40B4-BE49-F238E27FC236}">
                <a16:creationId xmlns:a16="http://schemas.microsoft.com/office/drawing/2014/main" id="{3F967B48-A3AA-4EB7-8318-60598338AF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25200" y="5859966"/>
            <a:ext cx="914400" cy="914400"/>
          </a:xfrm>
          <a:prstGeom prst="rect">
            <a:avLst/>
          </a:prstGeom>
        </p:spPr>
      </p:pic>
    </p:spTree>
    <p:extLst>
      <p:ext uri="{BB962C8B-B14F-4D97-AF65-F5344CB8AC3E}">
        <p14:creationId xmlns:p14="http://schemas.microsoft.com/office/powerpoint/2010/main" val="34554603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574</Words>
  <Application>Microsoft Office PowerPoint</Application>
  <PresentationFormat>Grand écran</PresentationFormat>
  <Paragraphs>136</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Agency FB</vt:lpstr>
      <vt:lpstr>Alamain</vt:lpstr>
      <vt:lpstr>Arial</vt:lpstr>
      <vt:lpstr>Calibri</vt:lpstr>
      <vt:lpstr>Calibri Light</vt:lpstr>
      <vt:lpstr>Comic Sans MS</vt:lpstr>
      <vt:lpstr>Thème Office</vt:lpstr>
      <vt:lpstr>Les cm1 B présentent le premier numéro du CM Infos</vt:lpstr>
      <vt:lpstr>Le coin des petits sportifs </vt:lpstr>
      <vt:lpstr>Le coin des petits curieux </vt:lpstr>
      <vt:lpstr>Le coin des animaux</vt:lpstr>
      <vt:lpstr>Présentation PowerPoint</vt:lpstr>
      <vt:lpstr>Nos avis </vt:lpstr>
      <vt:lpstr>Présentation PowerPoint</vt:lpstr>
      <vt:lpstr>Présentation PowerPoint</vt:lpstr>
      <vt:lpstr>L’interview du directeur de l’école par Fatoumata et Tessa</vt:lpstr>
      <vt:lpstr>Œuvres d’arts naturelles : les jardins d’automne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cm1 B présentent le premier numéro du CM Infos</dc:title>
  <dc:creator>DOROTHEE HOURCADE</dc:creator>
  <cp:lastModifiedBy>DOROTHEE HOURCADE</cp:lastModifiedBy>
  <cp:revision>3</cp:revision>
  <dcterms:created xsi:type="dcterms:W3CDTF">2019-12-18T15:44:57Z</dcterms:created>
  <dcterms:modified xsi:type="dcterms:W3CDTF">2019-12-18T15:54:38Z</dcterms:modified>
</cp:coreProperties>
</file>